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44.jpg" ContentType="image/jpeg"/>
  <Override PartName="/ppt/comments/comment1.xml" ContentType="application/vnd.openxmlformats-officedocument.presentationml.comments+xml"/>
  <Override PartName="/ppt/media/image64.jpg" ContentType="image/jpeg"/>
  <Override PartName="/ppt/media/image69.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4"/>
  </p:sldMasterIdLst>
  <p:notesMasterIdLst>
    <p:notesMasterId r:id="rId17"/>
  </p:notesMasterIdLst>
  <p:handoutMasterIdLst>
    <p:handoutMasterId r:id="rId18"/>
  </p:handoutMasterIdLst>
  <p:sldIdLst>
    <p:sldId id="308" r:id="rId5"/>
    <p:sldId id="491" r:id="rId6"/>
    <p:sldId id="2666" r:id="rId7"/>
    <p:sldId id="2662" r:id="rId8"/>
    <p:sldId id="2655" r:id="rId9"/>
    <p:sldId id="2664" r:id="rId10"/>
    <p:sldId id="2665" r:id="rId11"/>
    <p:sldId id="2669" r:id="rId12"/>
    <p:sldId id="2670" r:id="rId13"/>
    <p:sldId id="2667" r:id="rId14"/>
    <p:sldId id="2668" r:id="rId15"/>
    <p:sldId id="412" r:id="rId16"/>
  </p:sldIdLst>
  <p:sldSz cx="9144000" cy="5143500" type="screen16x9"/>
  <p:notesSz cx="7315200" cy="96012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ecision 5520" initials="P5" lastIdx="1" clrIdx="0">
    <p:extLst>
      <p:ext uri="{19B8F6BF-5375-455C-9EA6-DF929625EA0E}">
        <p15:presenceInfo xmlns:p15="http://schemas.microsoft.com/office/powerpoint/2012/main" userId="Precision 5520"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C0DE"/>
    <a:srgbClr val="4F81BD"/>
    <a:srgbClr val="FF985A"/>
    <a:srgbClr val="F2C894"/>
    <a:srgbClr val="376092"/>
    <a:srgbClr val="C79418"/>
    <a:srgbClr val="13140F"/>
    <a:srgbClr val="F6F6F8"/>
    <a:srgbClr val="E8E8E8"/>
    <a:srgbClr val="231F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6" autoAdjust="0"/>
    <p:restoredTop sz="98934" autoAdjust="0"/>
  </p:normalViewPr>
  <p:slideViewPr>
    <p:cSldViewPr>
      <p:cViewPr varScale="1">
        <p:scale>
          <a:sx n="81" d="100"/>
          <a:sy n="81" d="100"/>
        </p:scale>
        <p:origin x="848" y="60"/>
      </p:cViewPr>
      <p:guideLst>
        <p:guide orient="horz" pos="162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p:cViewPr varScale="1">
        <p:scale>
          <a:sx n="56" d="100"/>
          <a:sy n="56" d="100"/>
        </p:scale>
        <p:origin x="-2886" y="-102"/>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4-08T16:52:31.515" idx="1">
    <p:pos x="10" y="10"/>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C4A00F-3882-4F95-B92F-83AA6DD323DB}" type="doc">
      <dgm:prSet loTypeId="urn:microsoft.com/office/officeart/2005/8/layout/radial6" loCatId="cycle" qsTypeId="urn:microsoft.com/office/officeart/2005/8/quickstyle/simple2" qsCatId="simple" csTypeId="urn:microsoft.com/office/officeart/2005/8/colors/accent1_2" csCatId="accent1" phldr="1"/>
      <dgm:spPr/>
      <dgm:t>
        <a:bodyPr/>
        <a:lstStyle/>
        <a:p>
          <a:endParaRPr lang="en-US"/>
        </a:p>
      </dgm:t>
    </dgm:pt>
    <dgm:pt modelId="{7D7939C6-FAA7-4A53-B872-692AF956EA9A}">
      <dgm:prSet phldrT="[Text]" custT="1"/>
      <dgm:spPr>
        <a:solidFill>
          <a:srgbClr val="FFC000"/>
        </a:solidFill>
      </dgm:spPr>
      <dgm:t>
        <a:bodyPr/>
        <a:lstStyle/>
        <a:p>
          <a:r>
            <a:rPr lang="en-US" sz="1600" b="0" i="0" dirty="0">
              <a:latin typeface="+mn-lt"/>
              <a:ea typeface="Calibri Light" charset="0"/>
              <a:cs typeface="Calibri Light" charset="0"/>
            </a:rPr>
            <a:t>TSO’s Unique Propositions</a:t>
          </a:r>
        </a:p>
      </dgm:t>
    </dgm:pt>
    <dgm:pt modelId="{91EA1B03-39E6-447A-9FBF-3E30384A5E2B}" type="parTrans" cxnId="{D877C60C-2BCA-45CD-A7A3-582906556729}">
      <dgm:prSet/>
      <dgm:spPr/>
      <dgm:t>
        <a:bodyPr/>
        <a:lstStyle/>
        <a:p>
          <a:endParaRPr lang="en-US" sz="1000">
            <a:latin typeface="+mn-lt"/>
          </a:endParaRPr>
        </a:p>
      </dgm:t>
    </dgm:pt>
    <dgm:pt modelId="{3DDF7109-F4A4-4E54-B4B1-04AF1EC21991}" type="sibTrans" cxnId="{D877C60C-2BCA-45CD-A7A3-582906556729}">
      <dgm:prSet/>
      <dgm:spPr/>
      <dgm:t>
        <a:bodyPr/>
        <a:lstStyle/>
        <a:p>
          <a:endParaRPr lang="en-US" sz="1000">
            <a:latin typeface="+mn-lt"/>
          </a:endParaRPr>
        </a:p>
      </dgm:t>
    </dgm:pt>
    <dgm:pt modelId="{3600C642-A642-4319-B6EA-4A005FF6EAF9}">
      <dgm:prSet phldrT="[Text]" custT="1"/>
      <dgm:spPr/>
      <dgm:t>
        <a:bodyPr/>
        <a:lstStyle/>
        <a:p>
          <a:r>
            <a:rPr lang="en-US" sz="1000" b="0" i="0" dirty="0">
              <a:latin typeface="+mn-lt"/>
              <a:ea typeface="Calibri Light" charset="0"/>
              <a:cs typeface="Calibri Light" charset="0"/>
            </a:rPr>
            <a:t>Education Software Development</a:t>
          </a:r>
        </a:p>
      </dgm:t>
    </dgm:pt>
    <dgm:pt modelId="{E3B34755-6F3A-462B-9BF0-192CD7A127D6}" type="parTrans" cxnId="{3B42C8C1-0336-4771-BE24-E8D1138042A3}">
      <dgm:prSet/>
      <dgm:spPr/>
      <dgm:t>
        <a:bodyPr/>
        <a:lstStyle/>
        <a:p>
          <a:endParaRPr lang="en-US" sz="1000">
            <a:latin typeface="+mn-lt"/>
          </a:endParaRPr>
        </a:p>
      </dgm:t>
    </dgm:pt>
    <dgm:pt modelId="{3EE42374-4E26-4F8E-BAAB-8DB806225673}" type="sibTrans" cxnId="{3B42C8C1-0336-4771-BE24-E8D1138042A3}">
      <dgm:prSet/>
      <dgm:spPr/>
      <dgm:t>
        <a:bodyPr/>
        <a:lstStyle/>
        <a:p>
          <a:endParaRPr lang="en-US" sz="1000">
            <a:latin typeface="+mn-lt"/>
          </a:endParaRPr>
        </a:p>
      </dgm:t>
    </dgm:pt>
    <dgm:pt modelId="{6072501A-96A2-413E-B653-A71DDD63F79E}">
      <dgm:prSet phldrT="[Text]" custT="1"/>
      <dgm:spPr/>
      <dgm:t>
        <a:bodyPr/>
        <a:lstStyle/>
        <a:p>
          <a:r>
            <a:rPr lang="en-US" sz="1000" b="0" i="0" dirty="0">
              <a:latin typeface="+mn-lt"/>
              <a:ea typeface="Calibri Light" charset="0"/>
              <a:cs typeface="Calibri Light" charset="0"/>
            </a:rPr>
            <a:t>QA Services</a:t>
          </a:r>
        </a:p>
      </dgm:t>
    </dgm:pt>
    <dgm:pt modelId="{88BB8678-E062-4A19-8ED7-663938AF30F4}" type="parTrans" cxnId="{C23F876D-AA66-4384-8CBA-95B328EEF562}">
      <dgm:prSet/>
      <dgm:spPr/>
      <dgm:t>
        <a:bodyPr/>
        <a:lstStyle/>
        <a:p>
          <a:endParaRPr lang="en-US" sz="1000">
            <a:latin typeface="+mn-lt"/>
          </a:endParaRPr>
        </a:p>
      </dgm:t>
    </dgm:pt>
    <dgm:pt modelId="{BDD2C65D-5173-4CA7-904A-D840680DD4B7}" type="sibTrans" cxnId="{C23F876D-AA66-4384-8CBA-95B328EEF562}">
      <dgm:prSet/>
      <dgm:spPr/>
      <dgm:t>
        <a:bodyPr/>
        <a:lstStyle/>
        <a:p>
          <a:endParaRPr lang="en-US" sz="1000">
            <a:latin typeface="+mn-lt"/>
          </a:endParaRPr>
        </a:p>
      </dgm:t>
    </dgm:pt>
    <dgm:pt modelId="{04C9381D-80CE-4C77-8CA9-EAB0EFCA2C4E}">
      <dgm:prSet phldrT="[Text]" custT="1"/>
      <dgm:spPr/>
      <dgm:t>
        <a:bodyPr/>
        <a:lstStyle/>
        <a:p>
          <a:r>
            <a:rPr lang="en-US" sz="1000" b="0" i="0" dirty="0" err="1">
              <a:latin typeface="+mn-lt"/>
              <a:ea typeface="Calibri Light" charset="0"/>
              <a:cs typeface="Calibri Light" charset="0"/>
            </a:rPr>
            <a:t>Blockchain</a:t>
          </a:r>
          <a:r>
            <a:rPr lang="en-US" sz="1000" b="0" i="0" dirty="0">
              <a:latin typeface="+mn-lt"/>
              <a:ea typeface="Calibri Light" charset="0"/>
              <a:cs typeface="Calibri Light" charset="0"/>
            </a:rPr>
            <a:t> /</a:t>
          </a:r>
        </a:p>
        <a:p>
          <a:r>
            <a:rPr lang="en-US" sz="1000" b="0" i="0" dirty="0">
              <a:latin typeface="+mn-lt"/>
              <a:ea typeface="Calibri Light" charset="0"/>
              <a:cs typeface="Calibri Light" charset="0"/>
            </a:rPr>
            <a:t>Crypto</a:t>
          </a:r>
        </a:p>
      </dgm:t>
    </dgm:pt>
    <dgm:pt modelId="{4108A4F0-6E12-4B79-86B2-56AB86239C71}" type="parTrans" cxnId="{645C00F7-AB0E-43B3-8970-0E30187A2F2F}">
      <dgm:prSet/>
      <dgm:spPr/>
      <dgm:t>
        <a:bodyPr/>
        <a:lstStyle/>
        <a:p>
          <a:endParaRPr lang="en-US" sz="1000">
            <a:latin typeface="+mn-lt"/>
          </a:endParaRPr>
        </a:p>
      </dgm:t>
    </dgm:pt>
    <dgm:pt modelId="{61CE96B9-87F8-41E0-8C86-21EAC0EDB026}" type="sibTrans" cxnId="{645C00F7-AB0E-43B3-8970-0E30187A2F2F}">
      <dgm:prSet/>
      <dgm:spPr/>
      <dgm:t>
        <a:bodyPr/>
        <a:lstStyle/>
        <a:p>
          <a:endParaRPr lang="en-US" sz="1000">
            <a:latin typeface="+mn-lt"/>
          </a:endParaRPr>
        </a:p>
      </dgm:t>
    </dgm:pt>
    <dgm:pt modelId="{587EAAB2-42C6-4736-8DC7-7ED403FF2097}">
      <dgm:prSet phldrT="[Text]" custT="1"/>
      <dgm:spPr/>
      <dgm:t>
        <a:bodyPr/>
        <a:lstStyle/>
        <a:p>
          <a:r>
            <a:rPr lang="en-US" sz="1000" b="0" i="0" dirty="0">
              <a:latin typeface="+mn-lt"/>
              <a:ea typeface="Calibri Light" charset="0"/>
              <a:cs typeface="Calibri Light" charset="0"/>
            </a:rPr>
            <a:t>Data Science</a:t>
          </a:r>
        </a:p>
      </dgm:t>
    </dgm:pt>
    <dgm:pt modelId="{B1B3163A-CEBE-4D7A-BF95-3A128AB70D92}" type="parTrans" cxnId="{F3D4CBD6-794D-448C-B6A9-E06C7448D291}">
      <dgm:prSet/>
      <dgm:spPr/>
      <dgm:t>
        <a:bodyPr/>
        <a:lstStyle/>
        <a:p>
          <a:endParaRPr lang="en-US" sz="1000">
            <a:latin typeface="+mn-lt"/>
          </a:endParaRPr>
        </a:p>
      </dgm:t>
    </dgm:pt>
    <dgm:pt modelId="{55D995BA-B63C-47EF-925F-8657A9FFFDDC}" type="sibTrans" cxnId="{F3D4CBD6-794D-448C-B6A9-E06C7448D291}">
      <dgm:prSet/>
      <dgm:spPr/>
      <dgm:t>
        <a:bodyPr/>
        <a:lstStyle/>
        <a:p>
          <a:endParaRPr lang="en-US" sz="1000">
            <a:latin typeface="+mn-lt"/>
          </a:endParaRPr>
        </a:p>
      </dgm:t>
    </dgm:pt>
    <dgm:pt modelId="{3FDE576B-8C8E-427D-A401-757C6D7E204D}">
      <dgm:prSet phldrT="[Text]" custT="1"/>
      <dgm:spPr/>
      <dgm:t>
        <a:bodyPr/>
        <a:lstStyle/>
        <a:p>
          <a:r>
            <a:rPr lang="en-US" sz="1000" b="0" i="0" dirty="0">
              <a:latin typeface="+mn-lt"/>
              <a:ea typeface="Calibri Light" charset="0"/>
              <a:cs typeface="Calibri Light" charset="0"/>
            </a:rPr>
            <a:t>E-commerce</a:t>
          </a:r>
        </a:p>
      </dgm:t>
    </dgm:pt>
    <dgm:pt modelId="{5FA34434-3B5F-4F1A-84D0-99BA464B9907}" type="parTrans" cxnId="{832063C3-A7C2-4E99-9543-021803C7C563}">
      <dgm:prSet/>
      <dgm:spPr/>
      <dgm:t>
        <a:bodyPr/>
        <a:lstStyle/>
        <a:p>
          <a:endParaRPr lang="en-US" sz="1000">
            <a:latin typeface="+mn-lt"/>
          </a:endParaRPr>
        </a:p>
      </dgm:t>
    </dgm:pt>
    <dgm:pt modelId="{D235B311-78E6-44EF-A0C4-390124331E02}" type="sibTrans" cxnId="{832063C3-A7C2-4E99-9543-021803C7C563}">
      <dgm:prSet/>
      <dgm:spPr/>
      <dgm:t>
        <a:bodyPr/>
        <a:lstStyle/>
        <a:p>
          <a:endParaRPr lang="en-US" sz="1000">
            <a:latin typeface="+mn-lt"/>
          </a:endParaRPr>
        </a:p>
      </dgm:t>
    </dgm:pt>
    <dgm:pt modelId="{69C90BFE-DAA9-46F3-9681-3CC5819FDAB6}" type="pres">
      <dgm:prSet presAssocID="{48C4A00F-3882-4F95-B92F-83AA6DD323DB}" presName="Name0" presStyleCnt="0">
        <dgm:presLayoutVars>
          <dgm:chMax val="1"/>
          <dgm:dir/>
          <dgm:animLvl val="ctr"/>
          <dgm:resizeHandles val="exact"/>
        </dgm:presLayoutVars>
      </dgm:prSet>
      <dgm:spPr/>
    </dgm:pt>
    <dgm:pt modelId="{4DC0951F-488B-47D6-92AA-0B83D0A3A231}" type="pres">
      <dgm:prSet presAssocID="{7D7939C6-FAA7-4A53-B872-692AF956EA9A}" presName="centerShape" presStyleLbl="node0" presStyleIdx="0" presStyleCnt="1"/>
      <dgm:spPr/>
    </dgm:pt>
    <dgm:pt modelId="{F212FB60-DFEF-40AC-A239-ABAC85F56F14}" type="pres">
      <dgm:prSet presAssocID="{3600C642-A642-4319-B6EA-4A005FF6EAF9}" presName="node" presStyleLbl="node1" presStyleIdx="0" presStyleCnt="5" custScaleX="102984" custScaleY="103809">
        <dgm:presLayoutVars>
          <dgm:bulletEnabled val="1"/>
        </dgm:presLayoutVars>
      </dgm:prSet>
      <dgm:spPr/>
    </dgm:pt>
    <dgm:pt modelId="{E58C71A4-9C62-4F42-B21E-2C8F2F2183A7}" type="pres">
      <dgm:prSet presAssocID="{3600C642-A642-4319-B6EA-4A005FF6EAF9}" presName="dummy" presStyleCnt="0"/>
      <dgm:spPr/>
    </dgm:pt>
    <dgm:pt modelId="{EC047DEA-7916-4015-B521-3610F01EF12B}" type="pres">
      <dgm:prSet presAssocID="{3EE42374-4E26-4F8E-BAAB-8DB806225673}" presName="sibTrans" presStyleLbl="sibTrans2D1" presStyleIdx="0" presStyleCnt="5"/>
      <dgm:spPr/>
    </dgm:pt>
    <dgm:pt modelId="{B59DA882-5BA8-46FA-94D7-545805997B8A}" type="pres">
      <dgm:prSet presAssocID="{6072501A-96A2-413E-B653-A71DDD63F79E}" presName="node" presStyleLbl="node1" presStyleIdx="1" presStyleCnt="5" custScaleX="94521" custScaleY="97701" custRadScaleRad="100349" custRadScaleInc="270">
        <dgm:presLayoutVars>
          <dgm:bulletEnabled val="1"/>
        </dgm:presLayoutVars>
      </dgm:prSet>
      <dgm:spPr/>
    </dgm:pt>
    <dgm:pt modelId="{79D1B1F8-5B8D-4EE2-8820-E075BEDF143B}" type="pres">
      <dgm:prSet presAssocID="{6072501A-96A2-413E-B653-A71DDD63F79E}" presName="dummy" presStyleCnt="0"/>
      <dgm:spPr/>
    </dgm:pt>
    <dgm:pt modelId="{2C00D1F1-45BB-43E1-BB34-AE34749894DC}" type="pres">
      <dgm:prSet presAssocID="{BDD2C65D-5173-4CA7-904A-D840680DD4B7}" presName="sibTrans" presStyleLbl="sibTrans2D1" presStyleIdx="1" presStyleCnt="5"/>
      <dgm:spPr/>
    </dgm:pt>
    <dgm:pt modelId="{4037E47E-F14F-4139-AB58-62EA147766BB}" type="pres">
      <dgm:prSet presAssocID="{587EAAB2-42C6-4736-8DC7-7ED403FF2097}" presName="node" presStyleLbl="node1" presStyleIdx="2" presStyleCnt="5" custScaleX="97961" custScaleY="91310">
        <dgm:presLayoutVars>
          <dgm:bulletEnabled val="1"/>
        </dgm:presLayoutVars>
      </dgm:prSet>
      <dgm:spPr/>
    </dgm:pt>
    <dgm:pt modelId="{57B572A6-85F2-4DEC-9238-EDEB46816FD9}" type="pres">
      <dgm:prSet presAssocID="{587EAAB2-42C6-4736-8DC7-7ED403FF2097}" presName="dummy" presStyleCnt="0"/>
      <dgm:spPr/>
    </dgm:pt>
    <dgm:pt modelId="{5DB6FA4D-23BC-4051-AB62-017E2DDF648E}" type="pres">
      <dgm:prSet presAssocID="{55D995BA-B63C-47EF-925F-8657A9FFFDDC}" presName="sibTrans" presStyleLbl="sibTrans2D1" presStyleIdx="2" presStyleCnt="5"/>
      <dgm:spPr/>
    </dgm:pt>
    <dgm:pt modelId="{3A0A458E-42ED-46A6-B573-F1C58E82AB38}" type="pres">
      <dgm:prSet presAssocID="{3FDE576B-8C8E-427D-A401-757C6D7E204D}" presName="node" presStyleLbl="node1" presStyleIdx="3" presStyleCnt="5">
        <dgm:presLayoutVars>
          <dgm:bulletEnabled val="1"/>
        </dgm:presLayoutVars>
      </dgm:prSet>
      <dgm:spPr/>
    </dgm:pt>
    <dgm:pt modelId="{D97526E5-729A-4F61-9846-4FB27D186763}" type="pres">
      <dgm:prSet presAssocID="{3FDE576B-8C8E-427D-A401-757C6D7E204D}" presName="dummy" presStyleCnt="0"/>
      <dgm:spPr/>
    </dgm:pt>
    <dgm:pt modelId="{8E1C392A-2D51-44DE-AD84-58A20F358A2E}" type="pres">
      <dgm:prSet presAssocID="{D235B311-78E6-44EF-A0C4-390124331E02}" presName="sibTrans" presStyleLbl="sibTrans2D1" presStyleIdx="3" presStyleCnt="5"/>
      <dgm:spPr/>
    </dgm:pt>
    <dgm:pt modelId="{33845510-0078-44A0-BE60-0EFA4F46CD18}" type="pres">
      <dgm:prSet presAssocID="{04C9381D-80CE-4C77-8CA9-EAB0EFCA2C4E}" presName="node" presStyleLbl="node1" presStyleIdx="4" presStyleCnt="5">
        <dgm:presLayoutVars>
          <dgm:bulletEnabled val="1"/>
        </dgm:presLayoutVars>
      </dgm:prSet>
      <dgm:spPr/>
    </dgm:pt>
    <dgm:pt modelId="{19523836-B9B6-4338-AD3D-C0A285EC7C6D}" type="pres">
      <dgm:prSet presAssocID="{04C9381D-80CE-4C77-8CA9-EAB0EFCA2C4E}" presName="dummy" presStyleCnt="0"/>
      <dgm:spPr/>
    </dgm:pt>
    <dgm:pt modelId="{6CBF332A-0040-4768-8AD1-72A1EA35D2BB}" type="pres">
      <dgm:prSet presAssocID="{61CE96B9-87F8-41E0-8C86-21EAC0EDB026}" presName="sibTrans" presStyleLbl="sibTrans2D1" presStyleIdx="4" presStyleCnt="5"/>
      <dgm:spPr/>
    </dgm:pt>
  </dgm:ptLst>
  <dgm:cxnLst>
    <dgm:cxn modelId="{8B6F2A02-988C-4C9D-A17E-A9C292C8FECC}" type="presOf" srcId="{587EAAB2-42C6-4736-8DC7-7ED403FF2097}" destId="{4037E47E-F14F-4139-AB58-62EA147766BB}" srcOrd="0" destOrd="0" presId="urn:microsoft.com/office/officeart/2005/8/layout/radial6"/>
    <dgm:cxn modelId="{BBE39602-1100-4024-A569-2848B5062C23}" type="presOf" srcId="{48C4A00F-3882-4F95-B92F-83AA6DD323DB}" destId="{69C90BFE-DAA9-46F3-9681-3CC5819FDAB6}" srcOrd="0" destOrd="0" presId="urn:microsoft.com/office/officeart/2005/8/layout/radial6"/>
    <dgm:cxn modelId="{36505B05-2C7F-482F-ADB1-CC1ECF6BD7EE}" type="presOf" srcId="{3EE42374-4E26-4F8E-BAAB-8DB806225673}" destId="{EC047DEA-7916-4015-B521-3610F01EF12B}" srcOrd="0" destOrd="0" presId="urn:microsoft.com/office/officeart/2005/8/layout/radial6"/>
    <dgm:cxn modelId="{D877C60C-2BCA-45CD-A7A3-582906556729}" srcId="{48C4A00F-3882-4F95-B92F-83AA6DD323DB}" destId="{7D7939C6-FAA7-4A53-B872-692AF956EA9A}" srcOrd="0" destOrd="0" parTransId="{91EA1B03-39E6-447A-9FBF-3E30384A5E2B}" sibTransId="{3DDF7109-F4A4-4E54-B4B1-04AF1EC21991}"/>
    <dgm:cxn modelId="{CF3E2F0F-F723-4D09-B578-1BA08E9393FB}" type="presOf" srcId="{6072501A-96A2-413E-B653-A71DDD63F79E}" destId="{B59DA882-5BA8-46FA-94D7-545805997B8A}" srcOrd="0" destOrd="0" presId="urn:microsoft.com/office/officeart/2005/8/layout/radial6"/>
    <dgm:cxn modelId="{68CC9E0F-D427-4022-98E7-6724EB96C90B}" type="presOf" srcId="{04C9381D-80CE-4C77-8CA9-EAB0EFCA2C4E}" destId="{33845510-0078-44A0-BE60-0EFA4F46CD18}" srcOrd="0" destOrd="0" presId="urn:microsoft.com/office/officeart/2005/8/layout/radial6"/>
    <dgm:cxn modelId="{838E5214-27B5-444F-9FCC-5250C84F6CC2}" type="presOf" srcId="{3600C642-A642-4319-B6EA-4A005FF6EAF9}" destId="{F212FB60-DFEF-40AC-A239-ABAC85F56F14}" srcOrd="0" destOrd="0" presId="urn:microsoft.com/office/officeart/2005/8/layout/radial6"/>
    <dgm:cxn modelId="{C23F876D-AA66-4384-8CBA-95B328EEF562}" srcId="{7D7939C6-FAA7-4A53-B872-692AF956EA9A}" destId="{6072501A-96A2-413E-B653-A71DDD63F79E}" srcOrd="1" destOrd="0" parTransId="{88BB8678-E062-4A19-8ED7-663938AF30F4}" sibTransId="{BDD2C65D-5173-4CA7-904A-D840680DD4B7}"/>
    <dgm:cxn modelId="{DF267477-BD90-4370-95F3-660FC4F8E589}" type="presOf" srcId="{61CE96B9-87F8-41E0-8C86-21EAC0EDB026}" destId="{6CBF332A-0040-4768-8AD1-72A1EA35D2BB}" srcOrd="0" destOrd="0" presId="urn:microsoft.com/office/officeart/2005/8/layout/radial6"/>
    <dgm:cxn modelId="{DCAA198C-C855-4BA7-B468-F9CB4C37E0C7}" type="presOf" srcId="{BDD2C65D-5173-4CA7-904A-D840680DD4B7}" destId="{2C00D1F1-45BB-43E1-BB34-AE34749894DC}" srcOrd="0" destOrd="0" presId="urn:microsoft.com/office/officeart/2005/8/layout/radial6"/>
    <dgm:cxn modelId="{B38A838C-239C-49F4-9E35-81570EBBAE7A}" type="presOf" srcId="{D235B311-78E6-44EF-A0C4-390124331E02}" destId="{8E1C392A-2D51-44DE-AD84-58A20F358A2E}" srcOrd="0" destOrd="0" presId="urn:microsoft.com/office/officeart/2005/8/layout/radial6"/>
    <dgm:cxn modelId="{3B42C8C1-0336-4771-BE24-E8D1138042A3}" srcId="{7D7939C6-FAA7-4A53-B872-692AF956EA9A}" destId="{3600C642-A642-4319-B6EA-4A005FF6EAF9}" srcOrd="0" destOrd="0" parTransId="{E3B34755-6F3A-462B-9BF0-192CD7A127D6}" sibTransId="{3EE42374-4E26-4F8E-BAAB-8DB806225673}"/>
    <dgm:cxn modelId="{832063C3-A7C2-4E99-9543-021803C7C563}" srcId="{7D7939C6-FAA7-4A53-B872-692AF956EA9A}" destId="{3FDE576B-8C8E-427D-A401-757C6D7E204D}" srcOrd="3" destOrd="0" parTransId="{5FA34434-3B5F-4F1A-84D0-99BA464B9907}" sibTransId="{D235B311-78E6-44EF-A0C4-390124331E02}"/>
    <dgm:cxn modelId="{F3D4CBD6-794D-448C-B6A9-E06C7448D291}" srcId="{7D7939C6-FAA7-4A53-B872-692AF956EA9A}" destId="{587EAAB2-42C6-4736-8DC7-7ED403FF2097}" srcOrd="2" destOrd="0" parTransId="{B1B3163A-CEBE-4D7A-BF95-3A128AB70D92}" sibTransId="{55D995BA-B63C-47EF-925F-8657A9FFFDDC}"/>
    <dgm:cxn modelId="{B15CA0E0-D5DF-4746-A0BF-3A4F5AEE3860}" type="presOf" srcId="{55D995BA-B63C-47EF-925F-8657A9FFFDDC}" destId="{5DB6FA4D-23BC-4051-AB62-017E2DDF648E}" srcOrd="0" destOrd="0" presId="urn:microsoft.com/office/officeart/2005/8/layout/radial6"/>
    <dgm:cxn modelId="{16A3A2E0-6133-4124-B25C-BA1A4F328816}" type="presOf" srcId="{3FDE576B-8C8E-427D-A401-757C6D7E204D}" destId="{3A0A458E-42ED-46A6-B573-F1C58E82AB38}" srcOrd="0" destOrd="0" presId="urn:microsoft.com/office/officeart/2005/8/layout/radial6"/>
    <dgm:cxn modelId="{7F1075EE-4960-4DBE-B4E1-11704A22616F}" type="presOf" srcId="{7D7939C6-FAA7-4A53-B872-692AF956EA9A}" destId="{4DC0951F-488B-47D6-92AA-0B83D0A3A231}" srcOrd="0" destOrd="0" presId="urn:microsoft.com/office/officeart/2005/8/layout/radial6"/>
    <dgm:cxn modelId="{645C00F7-AB0E-43B3-8970-0E30187A2F2F}" srcId="{7D7939C6-FAA7-4A53-B872-692AF956EA9A}" destId="{04C9381D-80CE-4C77-8CA9-EAB0EFCA2C4E}" srcOrd="4" destOrd="0" parTransId="{4108A4F0-6E12-4B79-86B2-56AB86239C71}" sibTransId="{61CE96B9-87F8-41E0-8C86-21EAC0EDB026}"/>
    <dgm:cxn modelId="{DC47B64F-4D9B-427A-A41B-0D134DC3CD60}" type="presParOf" srcId="{69C90BFE-DAA9-46F3-9681-3CC5819FDAB6}" destId="{4DC0951F-488B-47D6-92AA-0B83D0A3A231}" srcOrd="0" destOrd="0" presId="urn:microsoft.com/office/officeart/2005/8/layout/radial6"/>
    <dgm:cxn modelId="{784DB784-25A9-4916-9393-C32141E2D507}" type="presParOf" srcId="{69C90BFE-DAA9-46F3-9681-3CC5819FDAB6}" destId="{F212FB60-DFEF-40AC-A239-ABAC85F56F14}" srcOrd="1" destOrd="0" presId="urn:microsoft.com/office/officeart/2005/8/layout/radial6"/>
    <dgm:cxn modelId="{8F594BA3-B659-4375-8C11-597058995F25}" type="presParOf" srcId="{69C90BFE-DAA9-46F3-9681-3CC5819FDAB6}" destId="{E58C71A4-9C62-4F42-B21E-2C8F2F2183A7}" srcOrd="2" destOrd="0" presId="urn:microsoft.com/office/officeart/2005/8/layout/radial6"/>
    <dgm:cxn modelId="{AA66AE2B-63E7-41DC-B568-ED33956D9996}" type="presParOf" srcId="{69C90BFE-DAA9-46F3-9681-3CC5819FDAB6}" destId="{EC047DEA-7916-4015-B521-3610F01EF12B}" srcOrd="3" destOrd="0" presId="urn:microsoft.com/office/officeart/2005/8/layout/radial6"/>
    <dgm:cxn modelId="{91EBE6AE-B232-4934-990E-BB63A1E027C6}" type="presParOf" srcId="{69C90BFE-DAA9-46F3-9681-3CC5819FDAB6}" destId="{B59DA882-5BA8-46FA-94D7-545805997B8A}" srcOrd="4" destOrd="0" presId="urn:microsoft.com/office/officeart/2005/8/layout/radial6"/>
    <dgm:cxn modelId="{6F01A09F-E310-4979-BAC7-3C310B60F962}" type="presParOf" srcId="{69C90BFE-DAA9-46F3-9681-3CC5819FDAB6}" destId="{79D1B1F8-5B8D-4EE2-8820-E075BEDF143B}" srcOrd="5" destOrd="0" presId="urn:microsoft.com/office/officeart/2005/8/layout/radial6"/>
    <dgm:cxn modelId="{3168A064-0A8C-41B8-877B-C8A0D3572A9E}" type="presParOf" srcId="{69C90BFE-DAA9-46F3-9681-3CC5819FDAB6}" destId="{2C00D1F1-45BB-43E1-BB34-AE34749894DC}" srcOrd="6" destOrd="0" presId="urn:microsoft.com/office/officeart/2005/8/layout/radial6"/>
    <dgm:cxn modelId="{BB27657B-8FDD-4C39-923A-E3657975F2C7}" type="presParOf" srcId="{69C90BFE-DAA9-46F3-9681-3CC5819FDAB6}" destId="{4037E47E-F14F-4139-AB58-62EA147766BB}" srcOrd="7" destOrd="0" presId="urn:microsoft.com/office/officeart/2005/8/layout/radial6"/>
    <dgm:cxn modelId="{417BD246-4946-4643-8620-67D1D6DDDE6D}" type="presParOf" srcId="{69C90BFE-DAA9-46F3-9681-3CC5819FDAB6}" destId="{57B572A6-85F2-4DEC-9238-EDEB46816FD9}" srcOrd="8" destOrd="0" presId="urn:microsoft.com/office/officeart/2005/8/layout/radial6"/>
    <dgm:cxn modelId="{23A569F3-16AB-45FD-89C4-D87AB64A0999}" type="presParOf" srcId="{69C90BFE-DAA9-46F3-9681-3CC5819FDAB6}" destId="{5DB6FA4D-23BC-4051-AB62-017E2DDF648E}" srcOrd="9" destOrd="0" presId="urn:microsoft.com/office/officeart/2005/8/layout/radial6"/>
    <dgm:cxn modelId="{C70A2F50-7D7D-4456-B737-AB01B3176B03}" type="presParOf" srcId="{69C90BFE-DAA9-46F3-9681-3CC5819FDAB6}" destId="{3A0A458E-42ED-46A6-B573-F1C58E82AB38}" srcOrd="10" destOrd="0" presId="urn:microsoft.com/office/officeart/2005/8/layout/radial6"/>
    <dgm:cxn modelId="{AD3F240C-A3F0-419B-8B16-EC5907BEF9A0}" type="presParOf" srcId="{69C90BFE-DAA9-46F3-9681-3CC5819FDAB6}" destId="{D97526E5-729A-4F61-9846-4FB27D186763}" srcOrd="11" destOrd="0" presId="urn:microsoft.com/office/officeart/2005/8/layout/radial6"/>
    <dgm:cxn modelId="{657287D2-432B-4D50-AD27-8FEF88C49473}" type="presParOf" srcId="{69C90BFE-DAA9-46F3-9681-3CC5819FDAB6}" destId="{8E1C392A-2D51-44DE-AD84-58A20F358A2E}" srcOrd="12" destOrd="0" presId="urn:microsoft.com/office/officeart/2005/8/layout/radial6"/>
    <dgm:cxn modelId="{E4683BA0-E108-4100-828F-5FF4CCF0AE1B}" type="presParOf" srcId="{69C90BFE-DAA9-46F3-9681-3CC5819FDAB6}" destId="{33845510-0078-44A0-BE60-0EFA4F46CD18}" srcOrd="13" destOrd="0" presId="urn:microsoft.com/office/officeart/2005/8/layout/radial6"/>
    <dgm:cxn modelId="{489598A0-2DCF-458C-B656-AE85FB5B05DE}" type="presParOf" srcId="{69C90BFE-DAA9-46F3-9681-3CC5819FDAB6}" destId="{19523836-B9B6-4338-AD3D-C0A285EC7C6D}" srcOrd="14" destOrd="0" presId="urn:microsoft.com/office/officeart/2005/8/layout/radial6"/>
    <dgm:cxn modelId="{A417951E-8199-4F9C-99EA-674DC99B55BE}" type="presParOf" srcId="{69C90BFE-DAA9-46F3-9681-3CC5819FDAB6}" destId="{6CBF332A-0040-4768-8AD1-72A1EA35D2BB}" srcOrd="15"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F332A-0040-4768-8AD1-72A1EA35D2BB}">
      <dsp:nvSpPr>
        <dsp:cNvPr id="0" name=""/>
        <dsp:cNvSpPr/>
      </dsp:nvSpPr>
      <dsp:spPr>
        <a:xfrm>
          <a:off x="1377223" y="510554"/>
          <a:ext cx="3339486" cy="3339486"/>
        </a:xfrm>
        <a:prstGeom prst="blockArc">
          <a:avLst>
            <a:gd name="adj1" fmla="val 11880000"/>
            <a:gd name="adj2" fmla="val 16200000"/>
            <a:gd name="adj3" fmla="val 4639"/>
          </a:avLst>
        </a:prstGeom>
        <a:solidFill>
          <a:schemeClr val="accent1">
            <a:tint val="60000"/>
            <a:hueOff val="0"/>
            <a:satOff val="0"/>
            <a:lumOff val="0"/>
            <a:alphaOff val="0"/>
          </a:schemeClr>
        </a:solidFill>
        <a:ln>
          <a:noFill/>
        </a:ln>
        <a:effectLst>
          <a:outerShdw blurRad="65500" dist="38100" dir="5400000" rotWithShape="0">
            <a:srgbClr val="000000">
              <a:alpha val="40000"/>
            </a:srgbClr>
          </a:outerShdw>
        </a:effectLst>
      </dsp:spPr>
      <dsp:style>
        <a:lnRef idx="0">
          <a:scrgbClr r="0" g="0" b="0"/>
        </a:lnRef>
        <a:fillRef idx="1">
          <a:scrgbClr r="0" g="0" b="0"/>
        </a:fillRef>
        <a:effectRef idx="1">
          <a:scrgbClr r="0" g="0" b="0"/>
        </a:effectRef>
        <a:fontRef idx="minor">
          <a:schemeClr val="lt1"/>
        </a:fontRef>
      </dsp:style>
    </dsp:sp>
    <dsp:sp modelId="{8E1C392A-2D51-44DE-AD84-58A20F358A2E}">
      <dsp:nvSpPr>
        <dsp:cNvPr id="0" name=""/>
        <dsp:cNvSpPr/>
      </dsp:nvSpPr>
      <dsp:spPr>
        <a:xfrm>
          <a:off x="1377223" y="510554"/>
          <a:ext cx="3339486" cy="3339486"/>
        </a:xfrm>
        <a:prstGeom prst="blockArc">
          <a:avLst>
            <a:gd name="adj1" fmla="val 7560000"/>
            <a:gd name="adj2" fmla="val 11880000"/>
            <a:gd name="adj3" fmla="val 4639"/>
          </a:avLst>
        </a:prstGeom>
        <a:solidFill>
          <a:schemeClr val="accent1">
            <a:tint val="60000"/>
            <a:hueOff val="0"/>
            <a:satOff val="0"/>
            <a:lumOff val="0"/>
            <a:alphaOff val="0"/>
          </a:schemeClr>
        </a:solidFill>
        <a:ln>
          <a:noFill/>
        </a:ln>
        <a:effectLst>
          <a:outerShdw blurRad="65500" dist="38100" dir="5400000" rotWithShape="0">
            <a:srgbClr val="000000">
              <a:alpha val="40000"/>
            </a:srgbClr>
          </a:outerShdw>
        </a:effectLst>
      </dsp:spPr>
      <dsp:style>
        <a:lnRef idx="0">
          <a:scrgbClr r="0" g="0" b="0"/>
        </a:lnRef>
        <a:fillRef idx="1">
          <a:scrgbClr r="0" g="0" b="0"/>
        </a:fillRef>
        <a:effectRef idx="1">
          <a:scrgbClr r="0" g="0" b="0"/>
        </a:effectRef>
        <a:fontRef idx="minor">
          <a:schemeClr val="lt1"/>
        </a:fontRef>
      </dsp:style>
    </dsp:sp>
    <dsp:sp modelId="{5DB6FA4D-23BC-4051-AB62-017E2DDF648E}">
      <dsp:nvSpPr>
        <dsp:cNvPr id="0" name=""/>
        <dsp:cNvSpPr/>
      </dsp:nvSpPr>
      <dsp:spPr>
        <a:xfrm>
          <a:off x="1377223" y="510554"/>
          <a:ext cx="3339486" cy="3339486"/>
        </a:xfrm>
        <a:prstGeom prst="blockArc">
          <a:avLst>
            <a:gd name="adj1" fmla="val 3240000"/>
            <a:gd name="adj2" fmla="val 7560000"/>
            <a:gd name="adj3" fmla="val 4639"/>
          </a:avLst>
        </a:prstGeom>
        <a:solidFill>
          <a:schemeClr val="accent1">
            <a:tint val="60000"/>
            <a:hueOff val="0"/>
            <a:satOff val="0"/>
            <a:lumOff val="0"/>
            <a:alphaOff val="0"/>
          </a:schemeClr>
        </a:solidFill>
        <a:ln>
          <a:noFill/>
        </a:ln>
        <a:effectLst>
          <a:outerShdw blurRad="65500" dist="38100" dir="5400000" rotWithShape="0">
            <a:srgbClr val="000000">
              <a:alpha val="40000"/>
            </a:srgbClr>
          </a:outerShdw>
        </a:effectLst>
      </dsp:spPr>
      <dsp:style>
        <a:lnRef idx="0">
          <a:scrgbClr r="0" g="0" b="0"/>
        </a:lnRef>
        <a:fillRef idx="1">
          <a:scrgbClr r="0" g="0" b="0"/>
        </a:fillRef>
        <a:effectRef idx="1">
          <a:scrgbClr r="0" g="0" b="0"/>
        </a:effectRef>
        <a:fontRef idx="minor">
          <a:schemeClr val="lt1"/>
        </a:fontRef>
      </dsp:style>
    </dsp:sp>
    <dsp:sp modelId="{2C00D1F1-45BB-43E1-BB34-AE34749894DC}">
      <dsp:nvSpPr>
        <dsp:cNvPr id="0" name=""/>
        <dsp:cNvSpPr/>
      </dsp:nvSpPr>
      <dsp:spPr>
        <a:xfrm>
          <a:off x="1382071" y="507045"/>
          <a:ext cx="3339486" cy="3339486"/>
        </a:xfrm>
        <a:prstGeom prst="blockArc">
          <a:avLst>
            <a:gd name="adj1" fmla="val 20527778"/>
            <a:gd name="adj2" fmla="val 3252615"/>
            <a:gd name="adj3" fmla="val 4639"/>
          </a:avLst>
        </a:prstGeom>
        <a:solidFill>
          <a:schemeClr val="accent1">
            <a:tint val="60000"/>
            <a:hueOff val="0"/>
            <a:satOff val="0"/>
            <a:lumOff val="0"/>
            <a:alphaOff val="0"/>
          </a:schemeClr>
        </a:solidFill>
        <a:ln>
          <a:noFill/>
        </a:ln>
        <a:effectLst>
          <a:outerShdw blurRad="65500" dist="38100" dir="5400000" rotWithShape="0">
            <a:srgbClr val="000000">
              <a:alpha val="40000"/>
            </a:srgbClr>
          </a:outerShdw>
        </a:effectLst>
      </dsp:spPr>
      <dsp:style>
        <a:lnRef idx="0">
          <a:scrgbClr r="0" g="0" b="0"/>
        </a:lnRef>
        <a:fillRef idx="1">
          <a:scrgbClr r="0" g="0" b="0"/>
        </a:fillRef>
        <a:effectRef idx="1">
          <a:scrgbClr r="0" g="0" b="0"/>
        </a:effectRef>
        <a:fontRef idx="minor">
          <a:schemeClr val="lt1"/>
        </a:fontRef>
      </dsp:style>
    </dsp:sp>
    <dsp:sp modelId="{EC047DEA-7916-4015-B521-3610F01EF12B}">
      <dsp:nvSpPr>
        <dsp:cNvPr id="0" name=""/>
        <dsp:cNvSpPr/>
      </dsp:nvSpPr>
      <dsp:spPr>
        <a:xfrm>
          <a:off x="1383203" y="510543"/>
          <a:ext cx="3339486" cy="3339486"/>
        </a:xfrm>
        <a:prstGeom prst="blockArc">
          <a:avLst>
            <a:gd name="adj1" fmla="val 16187395"/>
            <a:gd name="adj2" fmla="val 20520028"/>
            <a:gd name="adj3" fmla="val 4639"/>
          </a:avLst>
        </a:prstGeom>
        <a:solidFill>
          <a:schemeClr val="accent1">
            <a:tint val="60000"/>
            <a:hueOff val="0"/>
            <a:satOff val="0"/>
            <a:lumOff val="0"/>
            <a:alphaOff val="0"/>
          </a:schemeClr>
        </a:solidFill>
        <a:ln>
          <a:noFill/>
        </a:ln>
        <a:effectLst>
          <a:outerShdw blurRad="65500" dist="38100" dir="5400000" rotWithShape="0">
            <a:srgbClr val="000000">
              <a:alpha val="40000"/>
            </a:srgbClr>
          </a:outerShdw>
        </a:effectLst>
      </dsp:spPr>
      <dsp:style>
        <a:lnRef idx="0">
          <a:scrgbClr r="0" g="0" b="0"/>
        </a:lnRef>
        <a:fillRef idx="1">
          <a:scrgbClr r="0" g="0" b="0"/>
        </a:fillRef>
        <a:effectRef idx="1">
          <a:scrgbClr r="0" g="0" b="0"/>
        </a:effectRef>
        <a:fontRef idx="minor">
          <a:schemeClr val="lt1"/>
        </a:fontRef>
      </dsp:style>
    </dsp:sp>
    <dsp:sp modelId="{4DC0951F-488B-47D6-92AA-0B83D0A3A231}">
      <dsp:nvSpPr>
        <dsp:cNvPr id="0" name=""/>
        <dsp:cNvSpPr/>
      </dsp:nvSpPr>
      <dsp:spPr>
        <a:xfrm>
          <a:off x="2278544" y="1411875"/>
          <a:ext cx="1536843" cy="1536843"/>
        </a:xfrm>
        <a:prstGeom prst="ellipse">
          <a:avLst/>
        </a:prstGeom>
        <a:solidFill>
          <a:srgbClr val="FFC000"/>
        </a:solid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mn-lt"/>
              <a:ea typeface="Calibri Light" charset="0"/>
              <a:cs typeface="Calibri Light" charset="0"/>
            </a:rPr>
            <a:t>TSO’s Unique Propositions</a:t>
          </a:r>
        </a:p>
      </dsp:txBody>
      <dsp:txXfrm>
        <a:off x="2503609" y="1636940"/>
        <a:ext cx="1086713" cy="1086713"/>
      </dsp:txXfrm>
    </dsp:sp>
    <dsp:sp modelId="{F212FB60-DFEF-40AC-A239-ABAC85F56F14}">
      <dsp:nvSpPr>
        <dsp:cNvPr id="0" name=""/>
        <dsp:cNvSpPr/>
      </dsp:nvSpPr>
      <dsp:spPr>
        <a:xfrm>
          <a:off x="2493020" y="-9100"/>
          <a:ext cx="1107892" cy="1116767"/>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dirty="0">
              <a:latin typeface="+mn-lt"/>
              <a:ea typeface="Calibri Light" charset="0"/>
              <a:cs typeface="Calibri Light" charset="0"/>
            </a:rPr>
            <a:t>Education Software Development</a:t>
          </a:r>
        </a:p>
      </dsp:txBody>
      <dsp:txXfrm>
        <a:off x="2655267" y="154447"/>
        <a:ext cx="783398" cy="789673"/>
      </dsp:txXfrm>
    </dsp:sp>
    <dsp:sp modelId="{B59DA882-5BA8-46FA-94D7-545805997B8A}">
      <dsp:nvSpPr>
        <dsp:cNvPr id="0" name=""/>
        <dsp:cNvSpPr/>
      </dsp:nvSpPr>
      <dsp:spPr>
        <a:xfrm>
          <a:off x="4095714" y="1150759"/>
          <a:ext cx="1016847" cy="1051058"/>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dirty="0">
              <a:latin typeface="+mn-lt"/>
              <a:ea typeface="Calibri Light" charset="0"/>
              <a:cs typeface="Calibri Light" charset="0"/>
            </a:rPr>
            <a:t>QA Services</a:t>
          </a:r>
        </a:p>
      </dsp:txBody>
      <dsp:txXfrm>
        <a:off x="4244628" y="1304683"/>
        <a:ext cx="719019" cy="743210"/>
      </dsp:txXfrm>
    </dsp:sp>
    <dsp:sp modelId="{4037E47E-F14F-4139-AB58-62EA147766BB}">
      <dsp:nvSpPr>
        <dsp:cNvPr id="0" name=""/>
        <dsp:cNvSpPr/>
      </dsp:nvSpPr>
      <dsp:spPr>
        <a:xfrm>
          <a:off x="3478725" y="3008664"/>
          <a:ext cx="1053855" cy="982304"/>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dirty="0">
              <a:latin typeface="+mn-lt"/>
              <a:ea typeface="Calibri Light" charset="0"/>
              <a:cs typeface="Calibri Light" charset="0"/>
            </a:rPr>
            <a:t>Data Science</a:t>
          </a:r>
        </a:p>
      </dsp:txBody>
      <dsp:txXfrm>
        <a:off x="3633058" y="3152519"/>
        <a:ext cx="745189" cy="694594"/>
      </dsp:txXfrm>
    </dsp:sp>
    <dsp:sp modelId="{3A0A458E-42ED-46A6-B573-F1C58E82AB38}">
      <dsp:nvSpPr>
        <dsp:cNvPr id="0" name=""/>
        <dsp:cNvSpPr/>
      </dsp:nvSpPr>
      <dsp:spPr>
        <a:xfrm>
          <a:off x="1550384" y="2961921"/>
          <a:ext cx="1075790" cy="1075790"/>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dirty="0">
              <a:latin typeface="+mn-lt"/>
              <a:ea typeface="Calibri Light" charset="0"/>
              <a:cs typeface="Calibri Light" charset="0"/>
            </a:rPr>
            <a:t>E-commerce</a:t>
          </a:r>
        </a:p>
      </dsp:txBody>
      <dsp:txXfrm>
        <a:off x="1707930" y="3119467"/>
        <a:ext cx="760698" cy="760698"/>
      </dsp:txXfrm>
    </dsp:sp>
    <dsp:sp modelId="{33845510-0078-44A0-BE60-0EFA4F46CD18}">
      <dsp:nvSpPr>
        <dsp:cNvPr id="0" name=""/>
        <dsp:cNvSpPr/>
      </dsp:nvSpPr>
      <dsp:spPr>
        <a:xfrm>
          <a:off x="957883" y="1138391"/>
          <a:ext cx="1075790" cy="1075790"/>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dirty="0" err="1">
              <a:latin typeface="+mn-lt"/>
              <a:ea typeface="Calibri Light" charset="0"/>
              <a:cs typeface="Calibri Light" charset="0"/>
            </a:rPr>
            <a:t>Blockchain</a:t>
          </a:r>
          <a:r>
            <a:rPr lang="en-US" sz="1000" b="0" i="0" kern="1200" dirty="0">
              <a:latin typeface="+mn-lt"/>
              <a:ea typeface="Calibri Light" charset="0"/>
              <a:cs typeface="Calibri Light" charset="0"/>
            </a:rPr>
            <a:t> /</a:t>
          </a:r>
        </a:p>
        <a:p>
          <a:pPr marL="0" lvl="0" indent="0" algn="ctr" defTabSz="444500">
            <a:lnSpc>
              <a:spcPct val="90000"/>
            </a:lnSpc>
            <a:spcBef>
              <a:spcPct val="0"/>
            </a:spcBef>
            <a:spcAft>
              <a:spcPct val="35000"/>
            </a:spcAft>
            <a:buNone/>
          </a:pPr>
          <a:r>
            <a:rPr lang="en-US" sz="1000" b="0" i="0" kern="1200" dirty="0">
              <a:latin typeface="+mn-lt"/>
              <a:ea typeface="Calibri Light" charset="0"/>
              <a:cs typeface="Calibri Light" charset="0"/>
            </a:rPr>
            <a:t>Crypto</a:t>
          </a:r>
        </a:p>
      </dsp:txBody>
      <dsp:txXfrm>
        <a:off x="1115429" y="1295937"/>
        <a:ext cx="760698" cy="760698"/>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DA6FCF1-19D8-4F61-8779-957760F66140}"/>
              </a:ext>
            </a:extLst>
          </p:cNvPr>
          <p:cNvSpPr>
            <a:spLocks noGrp="1"/>
          </p:cNvSpPr>
          <p:nvPr>
            <p:ph type="hdr" sz="quarter"/>
          </p:nvPr>
        </p:nvSpPr>
        <p:spPr>
          <a:xfrm>
            <a:off x="0" y="0"/>
            <a:ext cx="3169920" cy="480060"/>
          </a:xfrm>
          <a:prstGeom prst="rect">
            <a:avLst/>
          </a:prstGeom>
        </p:spPr>
        <p:txBody>
          <a:bodyPr vert="horz" wrap="square" lIns="96661" tIns="48331" rIns="96661" bIns="48331" numCol="1" anchor="t" anchorCtr="0" compatLnSpc="1">
            <a:prstTxWarp prst="textNoShape">
              <a:avLst/>
            </a:prstTxWarp>
          </a:bodyPr>
          <a:lstStyle>
            <a:lvl1pPr eaLnBrk="1" hangingPunct="1">
              <a:defRPr sz="1300">
                <a:latin typeface="Arial" charset="0"/>
                <a:cs typeface="Arial" charset="0"/>
              </a:defRPr>
            </a:lvl1pPr>
          </a:lstStyle>
          <a:p>
            <a:pPr>
              <a:defRPr/>
            </a:pPr>
            <a:endParaRPr lang="vi-VN" altLang="en-US"/>
          </a:p>
        </p:txBody>
      </p:sp>
      <p:sp>
        <p:nvSpPr>
          <p:cNvPr id="3" name="Date Placeholder 2">
            <a:extLst>
              <a:ext uri="{FF2B5EF4-FFF2-40B4-BE49-F238E27FC236}">
                <a16:creationId xmlns:a16="http://schemas.microsoft.com/office/drawing/2014/main" id="{62DC42A1-93AE-4AD5-9628-290C7540E7EA}"/>
              </a:ext>
            </a:extLst>
          </p:cNvPr>
          <p:cNvSpPr>
            <a:spLocks noGrp="1"/>
          </p:cNvSpPr>
          <p:nvPr>
            <p:ph type="dt" sz="quarter" idx="1"/>
          </p:nvPr>
        </p:nvSpPr>
        <p:spPr>
          <a:xfrm>
            <a:off x="4143587" y="0"/>
            <a:ext cx="3169920" cy="480060"/>
          </a:xfrm>
          <a:prstGeom prst="rect">
            <a:avLst/>
          </a:prstGeom>
        </p:spPr>
        <p:txBody>
          <a:bodyPr vert="horz" wrap="square" lIns="96661" tIns="48331" rIns="96661" bIns="48331" numCol="1" anchor="t" anchorCtr="0" compatLnSpc="1">
            <a:prstTxWarp prst="textNoShape">
              <a:avLst/>
            </a:prstTxWarp>
          </a:bodyPr>
          <a:lstStyle>
            <a:lvl1pPr algn="r" eaLnBrk="1" hangingPunct="1">
              <a:defRPr sz="1300">
                <a:latin typeface="Arial" charset="0"/>
                <a:cs typeface="Arial" charset="0"/>
              </a:defRPr>
            </a:lvl1pPr>
          </a:lstStyle>
          <a:p>
            <a:pPr>
              <a:defRPr/>
            </a:pPr>
            <a:fld id="{013803F3-0B3F-4174-B2D3-7EAF3ECF3B27}" type="datetimeFigureOut">
              <a:rPr lang="vi-VN" altLang="en-US"/>
              <a:pPr>
                <a:defRPr/>
              </a:pPr>
              <a:t>26/05/2022</a:t>
            </a:fld>
            <a:endParaRPr lang="vi-VN" altLang="en-US"/>
          </a:p>
        </p:txBody>
      </p:sp>
      <p:sp>
        <p:nvSpPr>
          <p:cNvPr id="4" name="Footer Placeholder 3">
            <a:extLst>
              <a:ext uri="{FF2B5EF4-FFF2-40B4-BE49-F238E27FC236}">
                <a16:creationId xmlns:a16="http://schemas.microsoft.com/office/drawing/2014/main" id="{CD453B15-42FE-413E-86CE-2711F2CC9D64}"/>
              </a:ext>
            </a:extLst>
          </p:cNvPr>
          <p:cNvSpPr>
            <a:spLocks noGrp="1"/>
          </p:cNvSpPr>
          <p:nvPr>
            <p:ph type="ftr" sz="quarter" idx="2"/>
          </p:nvPr>
        </p:nvSpPr>
        <p:spPr>
          <a:xfrm>
            <a:off x="0" y="9119474"/>
            <a:ext cx="3169920" cy="480060"/>
          </a:xfrm>
          <a:prstGeom prst="rect">
            <a:avLst/>
          </a:prstGeom>
        </p:spPr>
        <p:txBody>
          <a:bodyPr vert="horz" wrap="square" lIns="96661" tIns="48331" rIns="96661" bIns="48331" numCol="1" anchor="b" anchorCtr="0" compatLnSpc="1">
            <a:prstTxWarp prst="textNoShape">
              <a:avLst/>
            </a:prstTxWarp>
          </a:bodyPr>
          <a:lstStyle>
            <a:lvl1pPr eaLnBrk="1" hangingPunct="1">
              <a:defRPr sz="1300">
                <a:latin typeface="Arial" charset="0"/>
                <a:cs typeface="Arial" charset="0"/>
              </a:defRPr>
            </a:lvl1pPr>
          </a:lstStyle>
          <a:p>
            <a:pPr>
              <a:defRPr/>
            </a:pPr>
            <a:endParaRPr lang="vi-VN" altLang="en-US"/>
          </a:p>
        </p:txBody>
      </p:sp>
      <p:sp>
        <p:nvSpPr>
          <p:cNvPr id="5" name="Slide Number Placeholder 4">
            <a:extLst>
              <a:ext uri="{FF2B5EF4-FFF2-40B4-BE49-F238E27FC236}">
                <a16:creationId xmlns:a16="http://schemas.microsoft.com/office/drawing/2014/main" id="{A9B738AF-E071-4C70-B92D-C3FA1B969AC0}"/>
              </a:ext>
            </a:extLst>
          </p:cNvPr>
          <p:cNvSpPr>
            <a:spLocks noGrp="1"/>
          </p:cNvSpPr>
          <p:nvPr>
            <p:ph type="sldNum" sz="quarter" idx="3"/>
          </p:nvPr>
        </p:nvSpPr>
        <p:spPr>
          <a:xfrm>
            <a:off x="4143587" y="9119474"/>
            <a:ext cx="3169920" cy="480060"/>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a:lvl1pPr>
          </a:lstStyle>
          <a:p>
            <a:pPr>
              <a:defRPr/>
            </a:pPr>
            <a:fld id="{F30783B5-4BFF-4735-AC53-3267C8EF2455}" type="slidenum">
              <a:rPr lang="vi-VN" altLang="en-US"/>
              <a:pPr>
                <a:defRPr/>
              </a:pPr>
              <a:t>‹#›</a:t>
            </a:fld>
            <a:endParaRPr lang="vi-V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C8F34DC-FC6F-4077-84A9-45E42C7D0481}"/>
              </a:ext>
            </a:extLst>
          </p:cNvPr>
          <p:cNvSpPr>
            <a:spLocks noGrp="1"/>
          </p:cNvSpPr>
          <p:nvPr>
            <p:ph type="hdr" sz="quarter"/>
          </p:nvPr>
        </p:nvSpPr>
        <p:spPr>
          <a:xfrm>
            <a:off x="0" y="0"/>
            <a:ext cx="3169920" cy="480060"/>
          </a:xfrm>
          <a:prstGeom prst="rect">
            <a:avLst/>
          </a:prstGeom>
        </p:spPr>
        <p:txBody>
          <a:bodyPr vert="horz" wrap="square" lIns="96661" tIns="48331" rIns="96661" bIns="48331" numCol="1" anchor="t" anchorCtr="0" compatLnSpc="1">
            <a:prstTxWarp prst="textNoShape">
              <a:avLst/>
            </a:prstTxWarp>
          </a:bodyPr>
          <a:lstStyle>
            <a:lvl1pPr eaLnBrk="1" hangingPunct="1">
              <a:defRPr sz="1300">
                <a:latin typeface="Calibri" pitchFamily="34" charset="0"/>
                <a:cs typeface="Arial" charset="0"/>
              </a:defRPr>
            </a:lvl1pPr>
          </a:lstStyle>
          <a:p>
            <a:pPr>
              <a:defRPr/>
            </a:pPr>
            <a:endParaRPr lang="en-US" altLang="en-US"/>
          </a:p>
        </p:txBody>
      </p:sp>
      <p:sp>
        <p:nvSpPr>
          <p:cNvPr id="3" name="Date Placeholder 2">
            <a:extLst>
              <a:ext uri="{FF2B5EF4-FFF2-40B4-BE49-F238E27FC236}">
                <a16:creationId xmlns:a16="http://schemas.microsoft.com/office/drawing/2014/main" id="{A99A42E6-71DD-4F0D-8D3E-754CDF88A418}"/>
              </a:ext>
            </a:extLst>
          </p:cNvPr>
          <p:cNvSpPr>
            <a:spLocks noGrp="1"/>
          </p:cNvSpPr>
          <p:nvPr>
            <p:ph type="dt" idx="1"/>
          </p:nvPr>
        </p:nvSpPr>
        <p:spPr>
          <a:xfrm>
            <a:off x="4143587" y="0"/>
            <a:ext cx="3169920" cy="480060"/>
          </a:xfrm>
          <a:prstGeom prst="rect">
            <a:avLst/>
          </a:prstGeom>
        </p:spPr>
        <p:txBody>
          <a:bodyPr vert="horz" wrap="square" lIns="96661" tIns="48331" rIns="96661" bIns="48331" numCol="1" anchor="t" anchorCtr="0" compatLnSpc="1">
            <a:prstTxWarp prst="textNoShape">
              <a:avLst/>
            </a:prstTxWarp>
          </a:bodyPr>
          <a:lstStyle>
            <a:lvl1pPr algn="r" eaLnBrk="1" hangingPunct="1">
              <a:defRPr sz="1300">
                <a:latin typeface="Calibri" pitchFamily="34" charset="0"/>
                <a:cs typeface="Arial" charset="0"/>
              </a:defRPr>
            </a:lvl1pPr>
          </a:lstStyle>
          <a:p>
            <a:pPr>
              <a:defRPr/>
            </a:pPr>
            <a:fld id="{09E092CD-1820-450C-BABF-44D05824292D}" type="datetimeFigureOut">
              <a:rPr lang="en-US" altLang="en-US"/>
              <a:pPr>
                <a:defRPr/>
              </a:pPr>
              <a:t>5/26/2022</a:t>
            </a:fld>
            <a:endParaRPr lang="en-US" altLang="en-US"/>
          </a:p>
        </p:txBody>
      </p:sp>
      <p:sp>
        <p:nvSpPr>
          <p:cNvPr id="4" name="Slide Image Placeholder 3">
            <a:extLst>
              <a:ext uri="{FF2B5EF4-FFF2-40B4-BE49-F238E27FC236}">
                <a16:creationId xmlns:a16="http://schemas.microsoft.com/office/drawing/2014/main" id="{E778390E-92C5-4AA6-A95A-795DF6E86173}"/>
              </a:ext>
            </a:extLst>
          </p:cNvPr>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a:extLst>
              <a:ext uri="{FF2B5EF4-FFF2-40B4-BE49-F238E27FC236}">
                <a16:creationId xmlns:a16="http://schemas.microsoft.com/office/drawing/2014/main" id="{870FCF62-C194-4128-BBE5-783E593845C1}"/>
              </a:ext>
            </a:extLst>
          </p:cNvPr>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AD430083-3340-4613-B961-AA72B4374592}"/>
              </a:ext>
            </a:extLst>
          </p:cNvPr>
          <p:cNvSpPr>
            <a:spLocks noGrp="1"/>
          </p:cNvSpPr>
          <p:nvPr>
            <p:ph type="ftr" sz="quarter" idx="4"/>
          </p:nvPr>
        </p:nvSpPr>
        <p:spPr>
          <a:xfrm>
            <a:off x="0" y="9119474"/>
            <a:ext cx="3169920" cy="480060"/>
          </a:xfrm>
          <a:prstGeom prst="rect">
            <a:avLst/>
          </a:prstGeom>
        </p:spPr>
        <p:txBody>
          <a:bodyPr vert="horz" wrap="square" lIns="96661" tIns="48331" rIns="96661" bIns="48331" numCol="1" anchor="b" anchorCtr="0" compatLnSpc="1">
            <a:prstTxWarp prst="textNoShape">
              <a:avLst/>
            </a:prstTxWarp>
          </a:bodyPr>
          <a:lstStyle>
            <a:lvl1pPr eaLnBrk="1" hangingPunct="1">
              <a:defRPr sz="1300">
                <a:latin typeface="Calibri" pitchFamily="34" charset="0"/>
                <a:cs typeface="Arial" charset="0"/>
              </a:defRPr>
            </a:lvl1pPr>
          </a:lstStyle>
          <a:p>
            <a:pPr>
              <a:defRPr/>
            </a:pPr>
            <a:endParaRPr lang="en-US" altLang="en-US"/>
          </a:p>
        </p:txBody>
      </p:sp>
      <p:sp>
        <p:nvSpPr>
          <p:cNvPr id="7" name="Slide Number Placeholder 6">
            <a:extLst>
              <a:ext uri="{FF2B5EF4-FFF2-40B4-BE49-F238E27FC236}">
                <a16:creationId xmlns:a16="http://schemas.microsoft.com/office/drawing/2014/main" id="{8998DD96-EE4D-453E-A3EE-EA58E7733AF2}"/>
              </a:ext>
            </a:extLst>
          </p:cNvPr>
          <p:cNvSpPr>
            <a:spLocks noGrp="1"/>
          </p:cNvSpPr>
          <p:nvPr>
            <p:ph type="sldNum" sz="quarter" idx="5"/>
          </p:nvPr>
        </p:nvSpPr>
        <p:spPr>
          <a:xfrm>
            <a:off x="4143587" y="9119474"/>
            <a:ext cx="3169920" cy="480060"/>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a:latin typeface="Calibri" panose="020F0502020204030204" pitchFamily="34" charset="0"/>
              </a:defRPr>
            </a:lvl1pPr>
          </a:lstStyle>
          <a:p>
            <a:pPr>
              <a:defRPr/>
            </a:pPr>
            <a:fld id="{8898B89F-F20D-4CDF-9CBB-AE918B3A7B09}" type="slidenum">
              <a:rPr lang="en-US" altLang="en-US"/>
              <a:pPr>
                <a:defRPr/>
              </a:pPr>
              <a:t>‹#›</a:t>
            </a:fld>
            <a:endParaRPr lang="en-US" altLang="en-US"/>
          </a:p>
        </p:txBody>
      </p:sp>
    </p:spTree>
    <p:extLst>
      <p:ext uri="{BB962C8B-B14F-4D97-AF65-F5344CB8AC3E}">
        <p14:creationId xmlns:p14="http://schemas.microsoft.com/office/powerpoint/2010/main" val="9821682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898B89F-F20D-4CDF-9CBB-AE918B3A7B09}" type="slidenum">
              <a:rPr lang="en-US" altLang="en-US" smtClean="0"/>
              <a:pPr>
                <a:defRPr/>
              </a:pPr>
              <a:t>2</a:t>
            </a:fld>
            <a:endParaRPr lang="en-US" altLang="en-US"/>
          </a:p>
        </p:txBody>
      </p:sp>
    </p:spTree>
    <p:extLst>
      <p:ext uri="{BB962C8B-B14F-4D97-AF65-F5344CB8AC3E}">
        <p14:creationId xmlns:p14="http://schemas.microsoft.com/office/powerpoint/2010/main" val="31801714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 name="Picture 10">
            <a:extLst>
              <a:ext uri="{FF2B5EF4-FFF2-40B4-BE49-F238E27FC236}">
                <a16:creationId xmlns:a16="http://schemas.microsoft.com/office/drawing/2014/main" id="{A0D1127F-F0E3-43E2-BDFE-41957A9509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54163"/>
            <a:ext cx="9144000" cy="11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1">
            <a:extLst>
              <a:ext uri="{FF2B5EF4-FFF2-40B4-BE49-F238E27FC236}">
                <a16:creationId xmlns:a16="http://schemas.microsoft.com/office/drawing/2014/main" id="{70991B5B-1D56-4E18-97B5-0BB803D133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340225"/>
            <a:ext cx="9144000" cy="11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a:extLst>
              <a:ext uri="{FF2B5EF4-FFF2-40B4-BE49-F238E27FC236}">
                <a16:creationId xmlns:a16="http://schemas.microsoft.com/office/drawing/2014/main" id="{55634A52-6C4E-41AD-B5C3-DCCC73AAA14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714500"/>
            <a:ext cx="9144000" cy="257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3">
            <a:extLst>
              <a:ext uri="{FF2B5EF4-FFF2-40B4-BE49-F238E27FC236}">
                <a16:creationId xmlns:a16="http://schemas.microsoft.com/office/drawing/2014/main" id="{20E986B2-16D1-4951-83C4-EFF1190E77C9}"/>
              </a:ext>
            </a:extLst>
          </p:cNvPr>
          <p:cNvSpPr>
            <a:spLocks noGrp="1"/>
          </p:cNvSpPr>
          <p:nvPr>
            <p:ph type="dt" sz="half" idx="10"/>
          </p:nvPr>
        </p:nvSpPr>
        <p:spPr/>
        <p:txBody>
          <a:bodyPr/>
          <a:lstStyle>
            <a:lvl1pPr>
              <a:defRPr/>
            </a:lvl1pPr>
          </a:lstStyle>
          <a:p>
            <a:pPr>
              <a:defRPr/>
            </a:pPr>
            <a:fld id="{8209F7BD-4447-404F-A35E-EF6DABCEF1A5}" type="datetimeFigureOut">
              <a:rPr lang="vi-VN" altLang="en-US"/>
              <a:pPr>
                <a:defRPr/>
              </a:pPr>
              <a:t>26/05/2022</a:t>
            </a:fld>
            <a:endParaRPr lang="vi-VN" altLang="en-US"/>
          </a:p>
        </p:txBody>
      </p:sp>
      <p:sp>
        <p:nvSpPr>
          <p:cNvPr id="6" name="Footer Placeholder 4">
            <a:extLst>
              <a:ext uri="{FF2B5EF4-FFF2-40B4-BE49-F238E27FC236}">
                <a16:creationId xmlns:a16="http://schemas.microsoft.com/office/drawing/2014/main" id="{B697CD69-6EE4-40BD-9631-311F0B28DC6B}"/>
              </a:ext>
            </a:extLst>
          </p:cNvPr>
          <p:cNvSpPr>
            <a:spLocks noGrp="1"/>
          </p:cNvSpPr>
          <p:nvPr>
            <p:ph type="ftr" sz="quarter" idx="11"/>
          </p:nvPr>
        </p:nvSpPr>
        <p:spPr/>
        <p:txBody>
          <a:bodyPr/>
          <a:lstStyle>
            <a:lvl1pPr>
              <a:defRPr/>
            </a:lvl1pPr>
          </a:lstStyle>
          <a:p>
            <a:pPr>
              <a:defRPr/>
            </a:pPr>
            <a:endParaRPr lang="vi-VN" altLang="en-US"/>
          </a:p>
        </p:txBody>
      </p:sp>
      <p:sp>
        <p:nvSpPr>
          <p:cNvPr id="7" name="Slide Number Placeholder 5">
            <a:extLst>
              <a:ext uri="{FF2B5EF4-FFF2-40B4-BE49-F238E27FC236}">
                <a16:creationId xmlns:a16="http://schemas.microsoft.com/office/drawing/2014/main" id="{5B238D45-5B83-4CFD-9965-16D629E26B1D}"/>
              </a:ext>
            </a:extLst>
          </p:cNvPr>
          <p:cNvSpPr>
            <a:spLocks noGrp="1"/>
          </p:cNvSpPr>
          <p:nvPr>
            <p:ph type="sldNum" sz="quarter" idx="12"/>
          </p:nvPr>
        </p:nvSpPr>
        <p:spPr/>
        <p:txBody>
          <a:bodyPr/>
          <a:lstStyle>
            <a:lvl1pPr>
              <a:defRPr/>
            </a:lvl1pPr>
          </a:lstStyle>
          <a:p>
            <a:pPr>
              <a:defRPr/>
            </a:pPr>
            <a:fld id="{C4298975-B018-4685-8C80-C2FE7139AF4B}" type="slidenum">
              <a:rPr lang="vi-VN" altLang="en-US"/>
              <a:pPr>
                <a:defRPr/>
              </a:pPr>
              <a:t>‹#›</a:t>
            </a:fld>
            <a:endParaRPr lang="vi-VN" altLang="en-US"/>
          </a:p>
        </p:txBody>
      </p:sp>
    </p:spTree>
    <p:extLst>
      <p:ext uri="{BB962C8B-B14F-4D97-AF65-F5344CB8AC3E}">
        <p14:creationId xmlns:p14="http://schemas.microsoft.com/office/powerpoint/2010/main" val="2890518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2073" y="1494928"/>
            <a:ext cx="7772400" cy="2153454"/>
          </a:xfrm>
        </p:spPr>
        <p:txBody>
          <a:bodyPr/>
          <a:lstStyle/>
          <a:p>
            <a:r>
              <a:rPr lang="en-US" dirty="0"/>
              <a:t>Click to edit Master</a:t>
            </a:r>
            <a:br>
              <a:rPr lang="en-US" dirty="0"/>
            </a:br>
            <a:r>
              <a:rPr lang="en-US" dirty="0"/>
              <a:t>title style</a:t>
            </a:r>
          </a:p>
        </p:txBody>
      </p:sp>
    </p:spTree>
    <p:extLst>
      <p:ext uri="{BB962C8B-B14F-4D97-AF65-F5344CB8AC3E}">
        <p14:creationId xmlns:p14="http://schemas.microsoft.com/office/powerpoint/2010/main" val="3896087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_Mockup">
    <p:spTree>
      <p:nvGrpSpPr>
        <p:cNvPr id="1" name=""/>
        <p:cNvGrpSpPr/>
        <p:nvPr/>
      </p:nvGrpSpPr>
      <p:grpSpPr>
        <a:xfrm>
          <a:off x="0" y="0"/>
          <a:ext cx="0" cy="0"/>
          <a:chOff x="0" y="0"/>
          <a:chExt cx="0" cy="0"/>
        </a:xfrm>
      </p:grpSpPr>
      <p:sp>
        <p:nvSpPr>
          <p:cNvPr id="6" name="Picture Placeholder 2"/>
          <p:cNvSpPr>
            <a:spLocks noGrp="1"/>
          </p:cNvSpPr>
          <p:nvPr>
            <p:ph type="pic" sz="quarter" idx="10"/>
          </p:nvPr>
        </p:nvSpPr>
        <p:spPr>
          <a:xfrm>
            <a:off x="4684677" y="1169220"/>
            <a:ext cx="1669721" cy="2931215"/>
          </a:xfrm>
        </p:spPr>
        <p:txBody>
          <a:bodyPr>
            <a:normAutofit/>
          </a:bodyPr>
          <a:lstStyle>
            <a:lvl1pPr>
              <a:defRPr sz="1050"/>
            </a:lvl1pPr>
          </a:lstStyle>
          <a:p>
            <a:endParaRPr lang="en-US"/>
          </a:p>
        </p:txBody>
      </p:sp>
      <p:sp>
        <p:nvSpPr>
          <p:cNvPr id="8" name="Picture Placeholder 2"/>
          <p:cNvSpPr>
            <a:spLocks noGrp="1"/>
          </p:cNvSpPr>
          <p:nvPr>
            <p:ph type="pic" sz="quarter" idx="11"/>
          </p:nvPr>
        </p:nvSpPr>
        <p:spPr>
          <a:xfrm>
            <a:off x="6730897" y="1169220"/>
            <a:ext cx="1669721" cy="2931215"/>
          </a:xfrm>
        </p:spPr>
        <p:txBody>
          <a:bodyPr>
            <a:normAutofit/>
          </a:bodyPr>
          <a:lstStyle>
            <a:lvl1pPr>
              <a:defRPr sz="1050"/>
            </a:lvl1pPr>
          </a:lstStyle>
          <a:p>
            <a:endParaRPr lang="en-US"/>
          </a:p>
        </p:txBody>
      </p:sp>
    </p:spTree>
    <p:extLst>
      <p:ext uri="{BB962C8B-B14F-4D97-AF65-F5344CB8AC3E}">
        <p14:creationId xmlns:p14="http://schemas.microsoft.com/office/powerpoint/2010/main" val="3449381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699F2-416A-4B75-BF72-38AC0798C57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3797493-E4CF-4211-B53D-F2BF060DE38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8874959-FA94-46ED-A3AC-AC34861E4B6D}"/>
              </a:ext>
            </a:extLst>
          </p:cNvPr>
          <p:cNvSpPr>
            <a:spLocks noGrp="1"/>
          </p:cNvSpPr>
          <p:nvPr>
            <p:ph type="dt" sz="half" idx="10"/>
          </p:nvPr>
        </p:nvSpPr>
        <p:spPr/>
        <p:txBody>
          <a:bodyPr/>
          <a:lstStyle/>
          <a:p>
            <a:fld id="{A372D864-0150-47CF-9E26-A5FA948DB7F4}" type="datetimeFigureOut">
              <a:rPr lang="en-US" smtClean="0"/>
              <a:t>5/26/2022</a:t>
            </a:fld>
            <a:endParaRPr lang="en-US"/>
          </a:p>
        </p:txBody>
      </p:sp>
      <p:sp>
        <p:nvSpPr>
          <p:cNvPr id="5" name="Footer Placeholder 4">
            <a:extLst>
              <a:ext uri="{FF2B5EF4-FFF2-40B4-BE49-F238E27FC236}">
                <a16:creationId xmlns:a16="http://schemas.microsoft.com/office/drawing/2014/main" id="{DF54643C-C2F1-4E46-9445-1F14C51A80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A3E47A-C0A5-4361-9E7B-9758127FC8DA}"/>
              </a:ext>
            </a:extLst>
          </p:cNvPr>
          <p:cNvSpPr>
            <a:spLocks noGrp="1"/>
          </p:cNvSpPr>
          <p:nvPr>
            <p:ph type="sldNum" sz="quarter" idx="12"/>
          </p:nvPr>
        </p:nvSpPr>
        <p:spPr/>
        <p:txBody>
          <a:bodyPr/>
          <a:lstStyle/>
          <a:p>
            <a:fld id="{7D1CC0B2-BF67-4E4F-A107-14D93D420BA6}" type="slidenum">
              <a:rPr lang="en-US" smtClean="0"/>
              <a:t>‹#›</a:t>
            </a:fld>
            <a:endParaRPr lang="en-US"/>
          </a:p>
        </p:txBody>
      </p:sp>
    </p:spTree>
    <p:extLst>
      <p:ext uri="{BB962C8B-B14F-4D97-AF65-F5344CB8AC3E}">
        <p14:creationId xmlns:p14="http://schemas.microsoft.com/office/powerpoint/2010/main" val="129490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549524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BA51D8B7-F221-4C09-B92C-88CC814A7B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5800" y="971550"/>
            <a:ext cx="7772400" cy="1905000"/>
          </a:xfrm>
          <a:prstGeom prst="rect">
            <a:avLst/>
          </a:prstGeom>
        </p:spPr>
        <p:txBody>
          <a:bodyPr anchor="t"/>
          <a:lstStyle>
            <a:lvl1pPr algn="r">
              <a:defRPr sz="32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685801" y="2952750"/>
            <a:ext cx="7772400" cy="581026"/>
          </a:xfrm>
          <a:prstGeom prst="rect">
            <a:avLst/>
          </a:prstGeom>
        </p:spPr>
        <p:txBody>
          <a:bodyPr anchor="b">
            <a:normAutofit/>
          </a:bodyPr>
          <a:lstStyle>
            <a:lvl1pPr marL="0" indent="0" algn="r">
              <a:buNone/>
              <a:defRPr sz="32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Date Placeholder 3">
            <a:extLst>
              <a:ext uri="{FF2B5EF4-FFF2-40B4-BE49-F238E27FC236}">
                <a16:creationId xmlns:a16="http://schemas.microsoft.com/office/drawing/2014/main" id="{D50A03F6-9734-4379-8FB6-DF3256DD5810}"/>
              </a:ext>
            </a:extLst>
          </p:cNvPr>
          <p:cNvSpPr>
            <a:spLocks noGrp="1"/>
          </p:cNvSpPr>
          <p:nvPr>
            <p:ph type="dt" sz="half" idx="10"/>
          </p:nvPr>
        </p:nvSpPr>
        <p:spPr>
          <a:xfrm>
            <a:off x="457200" y="4826000"/>
            <a:ext cx="2133600" cy="260350"/>
          </a:xfrm>
        </p:spPr>
        <p:txBody>
          <a:bodyPr rtlCol="0"/>
          <a:lstStyle>
            <a:lvl1pPr fontAlgn="auto">
              <a:spcBef>
                <a:spcPts val="0"/>
              </a:spcBef>
              <a:spcAft>
                <a:spcPts val="0"/>
              </a:spcAft>
              <a:defRPr>
                <a:solidFill>
                  <a:prstClr val="black">
                    <a:tint val="75000"/>
                  </a:prstClr>
                </a:solidFill>
                <a:latin typeface="+mn-lt"/>
                <a:cs typeface="+mn-cs"/>
              </a:defRPr>
            </a:lvl1pPr>
          </a:lstStyle>
          <a:p>
            <a:pPr>
              <a:defRPr/>
            </a:pPr>
            <a:r>
              <a:rPr lang="en-US"/>
              <a:t>21/03/2014</a:t>
            </a:r>
          </a:p>
        </p:txBody>
      </p:sp>
      <p:sp>
        <p:nvSpPr>
          <p:cNvPr id="6" name="Footer Placeholder 4">
            <a:extLst>
              <a:ext uri="{FF2B5EF4-FFF2-40B4-BE49-F238E27FC236}">
                <a16:creationId xmlns:a16="http://schemas.microsoft.com/office/drawing/2014/main" id="{9131BD74-BE7E-497D-98C5-565715C1F7B6}"/>
              </a:ext>
            </a:extLst>
          </p:cNvPr>
          <p:cNvSpPr>
            <a:spLocks noGrp="1"/>
          </p:cNvSpPr>
          <p:nvPr>
            <p:ph type="ftr" sz="quarter" idx="11"/>
          </p:nvPr>
        </p:nvSpPr>
        <p:spPr>
          <a:xfrm>
            <a:off x="3124200" y="4826000"/>
            <a:ext cx="2895600" cy="260350"/>
          </a:xfrm>
        </p:spPr>
        <p:txBody>
          <a:bodyPr/>
          <a:lstStyle>
            <a:lvl1pPr>
              <a:defRPr/>
            </a:lvl1pPr>
          </a:lstStyle>
          <a:p>
            <a:pPr>
              <a:defRPr/>
            </a:pPr>
            <a:endParaRPr lang="en-US" altLang="en-US"/>
          </a:p>
        </p:txBody>
      </p:sp>
      <p:sp>
        <p:nvSpPr>
          <p:cNvPr id="7" name="Slide Number Placeholder 5">
            <a:extLst>
              <a:ext uri="{FF2B5EF4-FFF2-40B4-BE49-F238E27FC236}">
                <a16:creationId xmlns:a16="http://schemas.microsoft.com/office/drawing/2014/main" id="{E3AF6C71-E70C-4946-8145-E349E646A716}"/>
              </a:ext>
            </a:extLst>
          </p:cNvPr>
          <p:cNvSpPr>
            <a:spLocks noGrp="1"/>
          </p:cNvSpPr>
          <p:nvPr>
            <p:ph type="sldNum" sz="quarter" idx="12"/>
          </p:nvPr>
        </p:nvSpPr>
        <p:spPr>
          <a:xfrm>
            <a:off x="6553200" y="4826000"/>
            <a:ext cx="2133600" cy="260350"/>
          </a:xfrm>
        </p:spPr>
        <p:txBody>
          <a:bodyPr/>
          <a:lstStyle>
            <a:lvl1pPr>
              <a:defRPr>
                <a:latin typeface="Calibri" panose="020F0502020204030204" pitchFamily="34" charset="0"/>
              </a:defRPr>
            </a:lvl1pPr>
          </a:lstStyle>
          <a:p>
            <a:pPr>
              <a:defRPr/>
            </a:pPr>
            <a:fld id="{0965BDA7-9F0D-4829-ACF1-6C6A3E47654B}" type="slidenum">
              <a:rPr lang="en-US" altLang="en-US"/>
              <a:pPr>
                <a:defRPr/>
              </a:pPr>
              <a:t>‹#›</a:t>
            </a:fld>
            <a:endParaRPr lang="en-US" altLang="en-US"/>
          </a:p>
        </p:txBody>
      </p:sp>
    </p:spTree>
    <p:extLst>
      <p:ext uri="{BB962C8B-B14F-4D97-AF65-F5344CB8AC3E}">
        <p14:creationId xmlns:p14="http://schemas.microsoft.com/office/powerpoint/2010/main" val="4102220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2950"/>
            <a:ext cx="8382000" cy="3962400"/>
          </a:xfrm>
          <a:prstGeom prst="rect">
            <a:avLst/>
          </a:prstGeom>
        </p:spPr>
        <p:txBody>
          <a:bodyPr>
            <a:normAutofit/>
          </a:bodyPr>
          <a:lstStyle>
            <a:lvl1pPr>
              <a:defRPr sz="2400"/>
            </a:lvl1pPr>
            <a:lvl2pPr>
              <a:defRPr sz="2400"/>
            </a:lvl2pPr>
            <a:lvl3pPr>
              <a:defRPr sz="2000"/>
            </a:lvl3pPr>
            <a:lvl4pPr>
              <a:defRPr sz="1800"/>
            </a:lvl4pPr>
            <a:lvl5pPr>
              <a:defRPr sz="1800"/>
            </a:lvl5pPr>
          </a:lstStyle>
          <a:p>
            <a:pPr lvl="0"/>
            <a:r>
              <a:rPr lang="en-US" dirty="0"/>
              <a:t>Click to edit Master text styles</a:t>
            </a:r>
          </a:p>
          <a:p>
            <a:pPr lvl="1"/>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0" y="0"/>
            <a:ext cx="9144000" cy="642924"/>
          </a:xfrm>
          <a:prstGeom prst="rect">
            <a:avLst/>
          </a:prstGeom>
        </p:spPr>
        <p:txBody>
          <a:bodyPr>
            <a:noAutofit/>
          </a:bodyPr>
          <a:lstStyle>
            <a:lvl1pPr algn="r">
              <a:defRPr sz="3200" b="1">
                <a:solidFill>
                  <a:schemeClr val="bg1"/>
                </a:solidFill>
              </a:defRPr>
            </a:lvl1pPr>
          </a:lstStyle>
          <a:p>
            <a:r>
              <a:rPr lang="en-US" dirty="0"/>
              <a:t>Click to edit Master title style</a:t>
            </a:r>
          </a:p>
        </p:txBody>
      </p:sp>
      <p:sp>
        <p:nvSpPr>
          <p:cNvPr id="5" name="Date Placeholder 3">
            <a:extLst>
              <a:ext uri="{FF2B5EF4-FFF2-40B4-BE49-F238E27FC236}">
                <a16:creationId xmlns:a16="http://schemas.microsoft.com/office/drawing/2014/main" id="{73774D7F-ABC9-404E-8C15-4004FD9EADC1}"/>
              </a:ext>
            </a:extLst>
          </p:cNvPr>
          <p:cNvSpPr>
            <a:spLocks noGrp="1"/>
          </p:cNvSpPr>
          <p:nvPr>
            <p:ph type="dt" sz="half" idx="10"/>
          </p:nvPr>
        </p:nvSpPr>
        <p:spPr>
          <a:xfrm>
            <a:off x="457200" y="4914900"/>
            <a:ext cx="2133600" cy="228600"/>
          </a:xfrm>
        </p:spPr>
        <p:txBody>
          <a:bodyPr rtlCol="0"/>
          <a:lstStyle>
            <a:lvl1pPr fontAlgn="auto">
              <a:spcBef>
                <a:spcPts val="0"/>
              </a:spcBef>
              <a:spcAft>
                <a:spcPts val="0"/>
              </a:spcAft>
              <a:defRPr>
                <a:solidFill>
                  <a:prstClr val="black">
                    <a:tint val="75000"/>
                  </a:prstClr>
                </a:solidFill>
                <a:latin typeface="+mn-lt"/>
                <a:cs typeface="+mn-cs"/>
              </a:defRPr>
            </a:lvl1pPr>
          </a:lstStyle>
          <a:p>
            <a:pPr>
              <a:defRPr/>
            </a:pPr>
            <a:r>
              <a:rPr lang="en-US"/>
              <a:t>21/03/2014</a:t>
            </a:r>
          </a:p>
        </p:txBody>
      </p:sp>
      <p:sp>
        <p:nvSpPr>
          <p:cNvPr id="6" name="Footer Placeholder 4">
            <a:extLst>
              <a:ext uri="{FF2B5EF4-FFF2-40B4-BE49-F238E27FC236}">
                <a16:creationId xmlns:a16="http://schemas.microsoft.com/office/drawing/2014/main" id="{9295FCE9-0705-4793-972D-1360F6414210}"/>
              </a:ext>
            </a:extLst>
          </p:cNvPr>
          <p:cNvSpPr>
            <a:spLocks noGrp="1"/>
          </p:cNvSpPr>
          <p:nvPr>
            <p:ph type="ftr" sz="quarter" idx="11"/>
          </p:nvPr>
        </p:nvSpPr>
        <p:spPr>
          <a:xfrm>
            <a:off x="3124200" y="4914900"/>
            <a:ext cx="2895600" cy="228600"/>
          </a:xfrm>
        </p:spPr>
        <p:txBody>
          <a:bodyPr/>
          <a:lstStyle>
            <a:lvl1pPr>
              <a:defRPr/>
            </a:lvl1pPr>
          </a:lstStyle>
          <a:p>
            <a:pPr>
              <a:defRPr/>
            </a:pPr>
            <a:endParaRPr lang="en-US" altLang="en-US"/>
          </a:p>
        </p:txBody>
      </p:sp>
      <p:sp>
        <p:nvSpPr>
          <p:cNvPr id="7" name="Slide Number Placeholder 5">
            <a:extLst>
              <a:ext uri="{FF2B5EF4-FFF2-40B4-BE49-F238E27FC236}">
                <a16:creationId xmlns:a16="http://schemas.microsoft.com/office/drawing/2014/main" id="{BCBFF46E-19EE-4938-84F6-B3C6EC8F9FE5}"/>
              </a:ext>
            </a:extLst>
          </p:cNvPr>
          <p:cNvSpPr>
            <a:spLocks noGrp="1"/>
          </p:cNvSpPr>
          <p:nvPr>
            <p:ph type="sldNum" sz="quarter" idx="12"/>
          </p:nvPr>
        </p:nvSpPr>
        <p:spPr>
          <a:xfrm>
            <a:off x="6705600" y="4857750"/>
            <a:ext cx="2133600" cy="241300"/>
          </a:xfrm>
        </p:spPr>
        <p:txBody>
          <a:bodyPr/>
          <a:lstStyle>
            <a:lvl1pPr>
              <a:defRPr>
                <a:latin typeface="Calibri" panose="020F0502020204030204" pitchFamily="34" charset="0"/>
              </a:defRPr>
            </a:lvl1pPr>
          </a:lstStyle>
          <a:p>
            <a:pPr>
              <a:defRPr/>
            </a:pPr>
            <a:fld id="{0C97736A-55CF-4737-B3DA-2620CC5340DB}" type="slidenum">
              <a:rPr lang="en-US" altLang="en-US"/>
              <a:pPr>
                <a:defRPr/>
              </a:pPr>
              <a:t>‹#›</a:t>
            </a:fld>
            <a:endParaRPr lang="en-US" altLang="en-US"/>
          </a:p>
        </p:txBody>
      </p:sp>
    </p:spTree>
    <p:extLst>
      <p:ext uri="{BB962C8B-B14F-4D97-AF65-F5344CB8AC3E}">
        <p14:creationId xmlns:p14="http://schemas.microsoft.com/office/powerpoint/2010/main" val="3830030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2"/>
            <a:ext cx="4038600" cy="339447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2"/>
            <a:ext cx="4038600" cy="339447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0" y="0"/>
            <a:ext cx="9144000" cy="642924"/>
          </a:xfrm>
          <a:prstGeom prst="rect">
            <a:avLst/>
          </a:prstGeom>
        </p:spPr>
        <p:txBody>
          <a:bodyPr>
            <a:noAutofit/>
          </a:bodyPr>
          <a:lstStyle>
            <a:lvl1pPr algn="r">
              <a:defRPr sz="3200" b="1">
                <a:solidFill>
                  <a:schemeClr val="bg1"/>
                </a:solidFill>
              </a:defRPr>
            </a:lvl1pPr>
          </a:lstStyle>
          <a:p>
            <a:r>
              <a:rPr lang="en-US" dirty="0"/>
              <a:t>Click to edit Master title style</a:t>
            </a:r>
          </a:p>
        </p:txBody>
      </p:sp>
      <p:sp>
        <p:nvSpPr>
          <p:cNvPr id="5" name="Date Placeholder 4">
            <a:extLst>
              <a:ext uri="{FF2B5EF4-FFF2-40B4-BE49-F238E27FC236}">
                <a16:creationId xmlns:a16="http://schemas.microsoft.com/office/drawing/2014/main" id="{231DF015-BACD-4F54-96FB-8E3ECC66A1BC}"/>
              </a:ext>
            </a:extLst>
          </p:cNvPr>
          <p:cNvSpPr>
            <a:spLocks noGrp="1"/>
          </p:cNvSpPr>
          <p:nvPr>
            <p:ph type="dt" sz="half" idx="10"/>
          </p:nvPr>
        </p:nvSpPr>
        <p:spPr>
          <a:xfrm>
            <a:off x="457200" y="4883150"/>
            <a:ext cx="2133600" cy="260350"/>
          </a:xfrm>
        </p:spPr>
        <p:txBody>
          <a:bodyPr rtlCol="0"/>
          <a:lstStyle>
            <a:lvl1pPr fontAlgn="auto">
              <a:spcBef>
                <a:spcPts val="0"/>
              </a:spcBef>
              <a:spcAft>
                <a:spcPts val="0"/>
              </a:spcAft>
              <a:defRPr>
                <a:solidFill>
                  <a:prstClr val="black">
                    <a:tint val="75000"/>
                  </a:prstClr>
                </a:solidFill>
                <a:latin typeface="+mn-lt"/>
                <a:cs typeface="+mn-cs"/>
              </a:defRPr>
            </a:lvl1pPr>
          </a:lstStyle>
          <a:p>
            <a:pPr>
              <a:defRPr/>
            </a:pPr>
            <a:r>
              <a:rPr lang="en-US"/>
              <a:t>21/03/2014</a:t>
            </a:r>
          </a:p>
        </p:txBody>
      </p:sp>
      <p:sp>
        <p:nvSpPr>
          <p:cNvPr id="6" name="Footer Placeholder 5">
            <a:extLst>
              <a:ext uri="{FF2B5EF4-FFF2-40B4-BE49-F238E27FC236}">
                <a16:creationId xmlns:a16="http://schemas.microsoft.com/office/drawing/2014/main" id="{B109CFC6-98E8-4832-9BE9-293737811CB3}"/>
              </a:ext>
            </a:extLst>
          </p:cNvPr>
          <p:cNvSpPr>
            <a:spLocks noGrp="1"/>
          </p:cNvSpPr>
          <p:nvPr>
            <p:ph type="ftr" sz="quarter" idx="11"/>
          </p:nvPr>
        </p:nvSpPr>
        <p:spPr>
          <a:xfrm>
            <a:off x="3124200" y="4883150"/>
            <a:ext cx="2895600" cy="260350"/>
          </a:xfrm>
        </p:spPr>
        <p:txBody>
          <a:bodyPr/>
          <a:lstStyle>
            <a:lvl1pPr>
              <a:defRPr/>
            </a:lvl1pPr>
          </a:lstStyle>
          <a:p>
            <a:pPr>
              <a:defRPr/>
            </a:pPr>
            <a:endParaRPr lang="en-US" altLang="en-US"/>
          </a:p>
        </p:txBody>
      </p:sp>
      <p:sp>
        <p:nvSpPr>
          <p:cNvPr id="7" name="Slide Number Placeholder 6">
            <a:extLst>
              <a:ext uri="{FF2B5EF4-FFF2-40B4-BE49-F238E27FC236}">
                <a16:creationId xmlns:a16="http://schemas.microsoft.com/office/drawing/2014/main" id="{F01C6835-88A0-4D61-ABE7-2049E1B8B436}"/>
              </a:ext>
            </a:extLst>
          </p:cNvPr>
          <p:cNvSpPr>
            <a:spLocks noGrp="1"/>
          </p:cNvSpPr>
          <p:nvPr>
            <p:ph type="sldNum" sz="quarter" idx="12"/>
          </p:nvPr>
        </p:nvSpPr>
        <p:spPr>
          <a:xfrm>
            <a:off x="6553200" y="4883150"/>
            <a:ext cx="2133600" cy="260350"/>
          </a:xfrm>
        </p:spPr>
        <p:txBody>
          <a:bodyPr/>
          <a:lstStyle>
            <a:lvl1pPr>
              <a:defRPr>
                <a:latin typeface="Calibri" panose="020F0502020204030204" pitchFamily="34" charset="0"/>
              </a:defRPr>
            </a:lvl1pPr>
          </a:lstStyle>
          <a:p>
            <a:pPr>
              <a:defRPr/>
            </a:pPr>
            <a:fld id="{DA1C0668-E213-4ABE-8A0E-A2E6BBC89531}" type="slidenum">
              <a:rPr lang="en-US" altLang="en-US"/>
              <a:pPr>
                <a:defRPr/>
              </a:pPr>
              <a:t>‹#›</a:t>
            </a:fld>
            <a:endParaRPr lang="en-US" altLang="en-US"/>
          </a:p>
        </p:txBody>
      </p:sp>
    </p:spTree>
    <p:extLst>
      <p:ext uri="{BB962C8B-B14F-4D97-AF65-F5344CB8AC3E}">
        <p14:creationId xmlns:p14="http://schemas.microsoft.com/office/powerpoint/2010/main" val="2945420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p:nvPr>
        </p:nvSpPr>
        <p:spPr>
          <a:xfrm>
            <a:off x="0" y="0"/>
            <a:ext cx="9144000" cy="642924"/>
          </a:xfrm>
          <a:prstGeom prst="rect">
            <a:avLst/>
          </a:prstGeom>
        </p:spPr>
        <p:txBody>
          <a:bodyPr>
            <a:noAutofit/>
          </a:bodyPr>
          <a:lstStyle>
            <a:lvl1pPr algn="r">
              <a:defRPr sz="2400" b="1">
                <a:solidFill>
                  <a:schemeClr val="bg1"/>
                </a:solidFill>
              </a:defRPr>
            </a:lvl1pPr>
          </a:lstStyle>
          <a:p>
            <a:r>
              <a:rPr lang="en-US" dirty="0"/>
              <a:t>Click to edit Master title style</a:t>
            </a:r>
          </a:p>
        </p:txBody>
      </p:sp>
      <p:sp>
        <p:nvSpPr>
          <p:cNvPr id="7" name="Date Placeholder 6">
            <a:extLst>
              <a:ext uri="{FF2B5EF4-FFF2-40B4-BE49-F238E27FC236}">
                <a16:creationId xmlns:a16="http://schemas.microsoft.com/office/drawing/2014/main" id="{17F5A8FB-44A4-47CE-A2CC-ACDA6C643685}"/>
              </a:ext>
            </a:extLst>
          </p:cNvPr>
          <p:cNvSpPr>
            <a:spLocks noGrp="1"/>
          </p:cNvSpPr>
          <p:nvPr>
            <p:ph type="dt" sz="half" idx="10"/>
          </p:nvPr>
        </p:nvSpPr>
        <p:spPr>
          <a:xfrm>
            <a:off x="457200" y="4883150"/>
            <a:ext cx="2133600" cy="260350"/>
          </a:xfrm>
        </p:spPr>
        <p:txBody>
          <a:bodyPr rtlCol="0"/>
          <a:lstStyle>
            <a:lvl1pPr fontAlgn="auto">
              <a:spcBef>
                <a:spcPts val="0"/>
              </a:spcBef>
              <a:spcAft>
                <a:spcPts val="0"/>
              </a:spcAft>
              <a:defRPr>
                <a:solidFill>
                  <a:prstClr val="black">
                    <a:tint val="75000"/>
                  </a:prstClr>
                </a:solidFill>
                <a:latin typeface="+mn-lt"/>
                <a:cs typeface="+mn-cs"/>
              </a:defRPr>
            </a:lvl1pPr>
          </a:lstStyle>
          <a:p>
            <a:pPr>
              <a:defRPr/>
            </a:pPr>
            <a:r>
              <a:rPr lang="en-US"/>
              <a:t>21/03/2014</a:t>
            </a:r>
          </a:p>
        </p:txBody>
      </p:sp>
      <p:sp>
        <p:nvSpPr>
          <p:cNvPr id="8" name="Footer Placeholder 7">
            <a:extLst>
              <a:ext uri="{FF2B5EF4-FFF2-40B4-BE49-F238E27FC236}">
                <a16:creationId xmlns:a16="http://schemas.microsoft.com/office/drawing/2014/main" id="{0541FD25-A874-4B74-851F-B7BEF54AD404}"/>
              </a:ext>
            </a:extLst>
          </p:cNvPr>
          <p:cNvSpPr>
            <a:spLocks noGrp="1"/>
          </p:cNvSpPr>
          <p:nvPr>
            <p:ph type="ftr" sz="quarter" idx="11"/>
          </p:nvPr>
        </p:nvSpPr>
        <p:spPr>
          <a:xfrm>
            <a:off x="3124200" y="4883150"/>
            <a:ext cx="2895600" cy="260350"/>
          </a:xfrm>
        </p:spPr>
        <p:txBody>
          <a:bodyPr/>
          <a:lstStyle>
            <a:lvl1pPr>
              <a:defRPr/>
            </a:lvl1pPr>
          </a:lstStyle>
          <a:p>
            <a:pPr>
              <a:defRPr/>
            </a:pPr>
            <a:endParaRPr lang="en-US" altLang="en-US"/>
          </a:p>
        </p:txBody>
      </p:sp>
      <p:sp>
        <p:nvSpPr>
          <p:cNvPr id="9" name="Slide Number Placeholder 8">
            <a:extLst>
              <a:ext uri="{FF2B5EF4-FFF2-40B4-BE49-F238E27FC236}">
                <a16:creationId xmlns:a16="http://schemas.microsoft.com/office/drawing/2014/main" id="{1438D5B4-FB30-4B33-8E63-5B0D4A3EC00C}"/>
              </a:ext>
            </a:extLst>
          </p:cNvPr>
          <p:cNvSpPr>
            <a:spLocks noGrp="1"/>
          </p:cNvSpPr>
          <p:nvPr>
            <p:ph type="sldNum" sz="quarter" idx="12"/>
          </p:nvPr>
        </p:nvSpPr>
        <p:spPr>
          <a:xfrm>
            <a:off x="6553200" y="4883150"/>
            <a:ext cx="2133600" cy="260350"/>
          </a:xfrm>
        </p:spPr>
        <p:txBody>
          <a:bodyPr/>
          <a:lstStyle>
            <a:lvl1pPr>
              <a:defRPr>
                <a:latin typeface="Calibri" panose="020F0502020204030204" pitchFamily="34" charset="0"/>
              </a:defRPr>
            </a:lvl1pPr>
          </a:lstStyle>
          <a:p>
            <a:pPr>
              <a:defRPr/>
            </a:pPr>
            <a:fld id="{8B068553-1DE1-4A35-8FA8-63A2A15F95CE}" type="slidenum">
              <a:rPr lang="en-US" altLang="en-US"/>
              <a:pPr>
                <a:defRPr/>
              </a:pPr>
              <a:t>‹#›</a:t>
            </a:fld>
            <a:endParaRPr lang="en-US" altLang="en-US"/>
          </a:p>
        </p:txBody>
      </p:sp>
    </p:spTree>
    <p:extLst>
      <p:ext uri="{BB962C8B-B14F-4D97-AF65-F5344CB8AC3E}">
        <p14:creationId xmlns:p14="http://schemas.microsoft.com/office/powerpoint/2010/main" val="2035257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642924"/>
          </a:xfrm>
          <a:prstGeom prst="rect">
            <a:avLst/>
          </a:prstGeom>
        </p:spPr>
        <p:txBody>
          <a:bodyPr>
            <a:noAutofit/>
          </a:bodyPr>
          <a:lstStyle>
            <a:lvl1pPr algn="r">
              <a:defRPr sz="3200" b="1">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1AF9CC2C-8746-43D0-803E-8CEBFC40258A}"/>
              </a:ext>
            </a:extLst>
          </p:cNvPr>
          <p:cNvSpPr>
            <a:spLocks noGrp="1"/>
          </p:cNvSpPr>
          <p:nvPr>
            <p:ph type="dt" sz="half" idx="10"/>
          </p:nvPr>
        </p:nvSpPr>
        <p:spPr>
          <a:xfrm>
            <a:off x="457200" y="4883150"/>
            <a:ext cx="2133600" cy="260350"/>
          </a:xfrm>
        </p:spPr>
        <p:txBody>
          <a:bodyPr rtlCol="0"/>
          <a:lstStyle>
            <a:lvl1pPr fontAlgn="auto">
              <a:spcBef>
                <a:spcPts val="0"/>
              </a:spcBef>
              <a:spcAft>
                <a:spcPts val="0"/>
              </a:spcAft>
              <a:defRPr>
                <a:solidFill>
                  <a:prstClr val="black">
                    <a:tint val="75000"/>
                  </a:prstClr>
                </a:solidFill>
                <a:latin typeface="+mn-lt"/>
                <a:cs typeface="+mn-cs"/>
              </a:defRPr>
            </a:lvl1pPr>
          </a:lstStyle>
          <a:p>
            <a:pPr>
              <a:defRPr/>
            </a:pPr>
            <a:r>
              <a:rPr lang="en-US"/>
              <a:t>21/03/2014</a:t>
            </a:r>
          </a:p>
        </p:txBody>
      </p:sp>
      <p:sp>
        <p:nvSpPr>
          <p:cNvPr id="4" name="Footer Placeholder 3">
            <a:extLst>
              <a:ext uri="{FF2B5EF4-FFF2-40B4-BE49-F238E27FC236}">
                <a16:creationId xmlns:a16="http://schemas.microsoft.com/office/drawing/2014/main" id="{D109E974-75F7-4AFC-BD40-0B3A20C66A4B}"/>
              </a:ext>
            </a:extLst>
          </p:cNvPr>
          <p:cNvSpPr>
            <a:spLocks noGrp="1"/>
          </p:cNvSpPr>
          <p:nvPr>
            <p:ph type="ftr" sz="quarter" idx="11"/>
          </p:nvPr>
        </p:nvSpPr>
        <p:spPr>
          <a:xfrm>
            <a:off x="3124200" y="4883150"/>
            <a:ext cx="2895600" cy="260350"/>
          </a:xfrm>
        </p:spPr>
        <p:txBody>
          <a:bodyPr/>
          <a:lstStyle>
            <a:lvl1pPr>
              <a:defRPr/>
            </a:lvl1pPr>
          </a:lstStyle>
          <a:p>
            <a:pPr>
              <a:defRPr/>
            </a:pPr>
            <a:endParaRPr lang="en-US" altLang="en-US"/>
          </a:p>
        </p:txBody>
      </p:sp>
      <p:sp>
        <p:nvSpPr>
          <p:cNvPr id="5" name="Slide Number Placeholder 4">
            <a:extLst>
              <a:ext uri="{FF2B5EF4-FFF2-40B4-BE49-F238E27FC236}">
                <a16:creationId xmlns:a16="http://schemas.microsoft.com/office/drawing/2014/main" id="{CBFBC806-FD4B-4F09-A3BB-AECF2C8FD18E}"/>
              </a:ext>
            </a:extLst>
          </p:cNvPr>
          <p:cNvSpPr>
            <a:spLocks noGrp="1"/>
          </p:cNvSpPr>
          <p:nvPr>
            <p:ph type="sldNum" sz="quarter" idx="12"/>
          </p:nvPr>
        </p:nvSpPr>
        <p:spPr>
          <a:xfrm>
            <a:off x="6553200" y="4883150"/>
            <a:ext cx="2133600" cy="260350"/>
          </a:xfrm>
        </p:spPr>
        <p:txBody>
          <a:bodyPr/>
          <a:lstStyle>
            <a:lvl1pPr>
              <a:defRPr>
                <a:latin typeface="Calibri" panose="020F0502020204030204" pitchFamily="34" charset="0"/>
              </a:defRPr>
            </a:lvl1pPr>
          </a:lstStyle>
          <a:p>
            <a:pPr>
              <a:defRPr/>
            </a:pPr>
            <a:fld id="{FC3B5379-E959-40DF-A51A-3584A33EF581}" type="slidenum">
              <a:rPr lang="en-US" altLang="en-US"/>
              <a:pPr>
                <a:defRPr/>
              </a:pPr>
              <a:t>‹#›</a:t>
            </a:fld>
            <a:endParaRPr lang="en-US" altLang="en-US"/>
          </a:p>
        </p:txBody>
      </p:sp>
    </p:spTree>
    <p:extLst>
      <p:ext uri="{BB962C8B-B14F-4D97-AF65-F5344CB8AC3E}">
        <p14:creationId xmlns:p14="http://schemas.microsoft.com/office/powerpoint/2010/main" val="1303758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144000" cy="642924"/>
          </a:xfrm>
          <a:prstGeom prst="rect">
            <a:avLst/>
          </a:prstGeom>
        </p:spPr>
        <p:txBody>
          <a:bodyPr>
            <a:noAutofit/>
          </a:bodyPr>
          <a:lstStyle>
            <a:lvl1pPr algn="r">
              <a:defRPr sz="3200" b="1">
                <a:solidFill>
                  <a:schemeClr val="bg1"/>
                </a:solidFill>
              </a:defRPr>
            </a:lvl1pPr>
          </a:lstStyle>
          <a:p>
            <a:r>
              <a:rPr lang="en-US" dirty="0"/>
              <a:t>Click to edit Master title style</a:t>
            </a:r>
          </a:p>
        </p:txBody>
      </p:sp>
      <p:sp>
        <p:nvSpPr>
          <p:cNvPr id="3" name="Date Placeholder 1">
            <a:extLst>
              <a:ext uri="{FF2B5EF4-FFF2-40B4-BE49-F238E27FC236}">
                <a16:creationId xmlns:a16="http://schemas.microsoft.com/office/drawing/2014/main" id="{98D0A0C1-51A6-43DF-AD8B-077103F5EBD4}"/>
              </a:ext>
            </a:extLst>
          </p:cNvPr>
          <p:cNvSpPr>
            <a:spLocks noGrp="1"/>
          </p:cNvSpPr>
          <p:nvPr>
            <p:ph type="dt" sz="half" idx="10"/>
          </p:nvPr>
        </p:nvSpPr>
        <p:spPr>
          <a:xfrm>
            <a:off x="457200" y="4883150"/>
            <a:ext cx="2133600" cy="260350"/>
          </a:xfrm>
        </p:spPr>
        <p:txBody>
          <a:bodyPr rtlCol="0"/>
          <a:lstStyle>
            <a:lvl1pPr fontAlgn="auto">
              <a:spcBef>
                <a:spcPts val="0"/>
              </a:spcBef>
              <a:spcAft>
                <a:spcPts val="0"/>
              </a:spcAft>
              <a:defRPr>
                <a:solidFill>
                  <a:prstClr val="black">
                    <a:tint val="75000"/>
                  </a:prstClr>
                </a:solidFill>
                <a:latin typeface="+mn-lt"/>
                <a:cs typeface="+mn-cs"/>
              </a:defRPr>
            </a:lvl1pPr>
          </a:lstStyle>
          <a:p>
            <a:pPr>
              <a:defRPr/>
            </a:pPr>
            <a:r>
              <a:rPr lang="en-US"/>
              <a:t>21/03/2014</a:t>
            </a:r>
          </a:p>
        </p:txBody>
      </p:sp>
      <p:sp>
        <p:nvSpPr>
          <p:cNvPr id="4" name="Footer Placeholder 2">
            <a:extLst>
              <a:ext uri="{FF2B5EF4-FFF2-40B4-BE49-F238E27FC236}">
                <a16:creationId xmlns:a16="http://schemas.microsoft.com/office/drawing/2014/main" id="{525CE929-9DA5-4A8D-9B78-35045BECD553}"/>
              </a:ext>
            </a:extLst>
          </p:cNvPr>
          <p:cNvSpPr>
            <a:spLocks noGrp="1"/>
          </p:cNvSpPr>
          <p:nvPr>
            <p:ph type="ftr" sz="quarter" idx="11"/>
          </p:nvPr>
        </p:nvSpPr>
        <p:spPr>
          <a:xfrm>
            <a:off x="3124200" y="4883150"/>
            <a:ext cx="2895600" cy="260350"/>
          </a:xfrm>
        </p:spPr>
        <p:txBody>
          <a:bodyPr/>
          <a:lstStyle>
            <a:lvl1pPr>
              <a:defRPr/>
            </a:lvl1pPr>
          </a:lstStyle>
          <a:p>
            <a:pPr>
              <a:defRPr/>
            </a:pPr>
            <a:endParaRPr lang="en-US" altLang="en-US"/>
          </a:p>
        </p:txBody>
      </p:sp>
      <p:sp>
        <p:nvSpPr>
          <p:cNvPr id="6" name="Slide Number Placeholder 3">
            <a:extLst>
              <a:ext uri="{FF2B5EF4-FFF2-40B4-BE49-F238E27FC236}">
                <a16:creationId xmlns:a16="http://schemas.microsoft.com/office/drawing/2014/main" id="{76F944E2-A611-4221-AC2F-6EB7F4882F00}"/>
              </a:ext>
            </a:extLst>
          </p:cNvPr>
          <p:cNvSpPr>
            <a:spLocks noGrp="1"/>
          </p:cNvSpPr>
          <p:nvPr>
            <p:ph type="sldNum" sz="quarter" idx="12"/>
          </p:nvPr>
        </p:nvSpPr>
        <p:spPr>
          <a:xfrm>
            <a:off x="6553200" y="4883150"/>
            <a:ext cx="2133600" cy="260350"/>
          </a:xfrm>
        </p:spPr>
        <p:txBody>
          <a:bodyPr/>
          <a:lstStyle>
            <a:lvl1pPr>
              <a:defRPr>
                <a:latin typeface="Calibri" panose="020F0502020204030204" pitchFamily="34" charset="0"/>
              </a:defRPr>
            </a:lvl1pPr>
          </a:lstStyle>
          <a:p>
            <a:pPr>
              <a:defRPr/>
            </a:pPr>
            <a:fld id="{E5A0D287-AE3F-4295-8392-0188DF16C47B}" type="slidenum">
              <a:rPr lang="en-US" altLang="en-US"/>
              <a:pPr>
                <a:defRPr/>
              </a:pPr>
              <a:t>‹#›</a:t>
            </a:fld>
            <a:endParaRPr lang="en-US" altLang="en-US"/>
          </a:p>
        </p:txBody>
      </p:sp>
    </p:spTree>
    <p:extLst>
      <p:ext uri="{BB962C8B-B14F-4D97-AF65-F5344CB8AC3E}">
        <p14:creationId xmlns:p14="http://schemas.microsoft.com/office/powerpoint/2010/main" val="2882639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642924"/>
          </a:xfrm>
          <a:prstGeom prst="rect">
            <a:avLst/>
          </a:prstGeom>
        </p:spPr>
        <p:txBody>
          <a:bodyPr>
            <a:noAutofit/>
          </a:bodyPr>
          <a:lstStyle>
            <a:lvl1pPr algn="r">
              <a:defRPr sz="3200" b="1">
                <a:solidFill>
                  <a:schemeClr val="bg1"/>
                </a:solidFill>
              </a:defRPr>
            </a:lvl1pPr>
          </a:lstStyle>
          <a:p>
            <a:r>
              <a:rPr lang="en-US" dirty="0"/>
              <a:t>Click to edit Master title style</a:t>
            </a:r>
          </a:p>
        </p:txBody>
      </p:sp>
      <p:sp>
        <p:nvSpPr>
          <p:cNvPr id="3" name="Date Placeholder 4">
            <a:extLst>
              <a:ext uri="{FF2B5EF4-FFF2-40B4-BE49-F238E27FC236}">
                <a16:creationId xmlns:a16="http://schemas.microsoft.com/office/drawing/2014/main" id="{8B8C0027-8B75-418D-80D5-73AC29BECCFD}"/>
              </a:ext>
            </a:extLst>
          </p:cNvPr>
          <p:cNvSpPr>
            <a:spLocks noGrp="1"/>
          </p:cNvSpPr>
          <p:nvPr>
            <p:ph type="dt" sz="half" idx="10"/>
          </p:nvPr>
        </p:nvSpPr>
        <p:spPr>
          <a:xfrm>
            <a:off x="457200" y="4883150"/>
            <a:ext cx="2133600" cy="260350"/>
          </a:xfrm>
        </p:spPr>
        <p:txBody>
          <a:bodyPr rtlCol="0"/>
          <a:lstStyle>
            <a:lvl1pPr fontAlgn="auto">
              <a:spcBef>
                <a:spcPts val="0"/>
              </a:spcBef>
              <a:spcAft>
                <a:spcPts val="0"/>
              </a:spcAft>
              <a:defRPr>
                <a:solidFill>
                  <a:prstClr val="black">
                    <a:tint val="75000"/>
                  </a:prstClr>
                </a:solidFill>
                <a:latin typeface="+mn-lt"/>
                <a:cs typeface="+mn-cs"/>
              </a:defRPr>
            </a:lvl1pPr>
          </a:lstStyle>
          <a:p>
            <a:pPr>
              <a:defRPr/>
            </a:pPr>
            <a:r>
              <a:rPr lang="en-US"/>
              <a:t>21/03/2014</a:t>
            </a:r>
          </a:p>
        </p:txBody>
      </p:sp>
      <p:sp>
        <p:nvSpPr>
          <p:cNvPr id="4" name="Footer Placeholder 5">
            <a:extLst>
              <a:ext uri="{FF2B5EF4-FFF2-40B4-BE49-F238E27FC236}">
                <a16:creationId xmlns:a16="http://schemas.microsoft.com/office/drawing/2014/main" id="{6A285D8F-0757-4B41-8D75-0C10EAB75174}"/>
              </a:ext>
            </a:extLst>
          </p:cNvPr>
          <p:cNvSpPr>
            <a:spLocks noGrp="1"/>
          </p:cNvSpPr>
          <p:nvPr>
            <p:ph type="ftr" sz="quarter" idx="11"/>
          </p:nvPr>
        </p:nvSpPr>
        <p:spPr>
          <a:xfrm>
            <a:off x="3124200" y="4883150"/>
            <a:ext cx="2895600" cy="260350"/>
          </a:xfrm>
        </p:spPr>
        <p:txBody>
          <a:bodyPr/>
          <a:lstStyle>
            <a:lvl1pPr>
              <a:defRPr/>
            </a:lvl1pPr>
          </a:lstStyle>
          <a:p>
            <a:pPr>
              <a:defRPr/>
            </a:pPr>
            <a:endParaRPr lang="en-US" altLang="en-US"/>
          </a:p>
        </p:txBody>
      </p:sp>
      <p:sp>
        <p:nvSpPr>
          <p:cNvPr id="5" name="Slide Number Placeholder 6">
            <a:extLst>
              <a:ext uri="{FF2B5EF4-FFF2-40B4-BE49-F238E27FC236}">
                <a16:creationId xmlns:a16="http://schemas.microsoft.com/office/drawing/2014/main" id="{57F905B5-8E62-424C-9D7C-B2B77F4A5BF0}"/>
              </a:ext>
            </a:extLst>
          </p:cNvPr>
          <p:cNvSpPr>
            <a:spLocks noGrp="1"/>
          </p:cNvSpPr>
          <p:nvPr>
            <p:ph type="sldNum" sz="quarter" idx="12"/>
          </p:nvPr>
        </p:nvSpPr>
        <p:spPr>
          <a:xfrm>
            <a:off x="6553200" y="4883150"/>
            <a:ext cx="2133600" cy="260350"/>
          </a:xfrm>
        </p:spPr>
        <p:txBody>
          <a:bodyPr/>
          <a:lstStyle>
            <a:lvl1pPr>
              <a:defRPr>
                <a:latin typeface="Calibri" panose="020F0502020204030204" pitchFamily="34" charset="0"/>
              </a:defRPr>
            </a:lvl1pPr>
          </a:lstStyle>
          <a:p>
            <a:pPr>
              <a:defRPr/>
            </a:pPr>
            <a:fld id="{9450C3F7-E1D7-439C-938F-955DCB14DF8F}" type="slidenum">
              <a:rPr lang="en-US" altLang="en-US"/>
              <a:pPr>
                <a:defRPr/>
              </a:pPr>
              <a:t>‹#›</a:t>
            </a:fld>
            <a:endParaRPr lang="en-US" altLang="en-US"/>
          </a:p>
        </p:txBody>
      </p:sp>
    </p:spTree>
    <p:extLst>
      <p:ext uri="{BB962C8B-B14F-4D97-AF65-F5344CB8AC3E}">
        <p14:creationId xmlns:p14="http://schemas.microsoft.com/office/powerpoint/2010/main" val="379408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642924"/>
          </a:xfrm>
          <a:prstGeom prst="rect">
            <a:avLst/>
          </a:prstGeom>
        </p:spPr>
        <p:txBody>
          <a:bodyPr>
            <a:noAutofit/>
          </a:bodyPr>
          <a:lstStyle>
            <a:lvl1pPr algn="r">
              <a:defRPr sz="3200" b="1">
                <a:solidFill>
                  <a:schemeClr val="bg1"/>
                </a:solidFill>
              </a:defRPr>
            </a:lvl1pPr>
          </a:lstStyle>
          <a:p>
            <a:r>
              <a:rPr lang="en-US" dirty="0"/>
              <a:t>Click to edit Master title style</a:t>
            </a:r>
          </a:p>
        </p:txBody>
      </p:sp>
      <p:sp>
        <p:nvSpPr>
          <p:cNvPr id="3" name="Date Placeholder 4">
            <a:extLst>
              <a:ext uri="{FF2B5EF4-FFF2-40B4-BE49-F238E27FC236}">
                <a16:creationId xmlns:a16="http://schemas.microsoft.com/office/drawing/2014/main" id="{E17BE0BA-5AB5-487B-BE7E-3F916C8556AB}"/>
              </a:ext>
            </a:extLst>
          </p:cNvPr>
          <p:cNvSpPr>
            <a:spLocks noGrp="1"/>
          </p:cNvSpPr>
          <p:nvPr>
            <p:ph type="dt" sz="half" idx="10"/>
          </p:nvPr>
        </p:nvSpPr>
        <p:spPr>
          <a:xfrm>
            <a:off x="457200" y="4883150"/>
            <a:ext cx="2133600" cy="260350"/>
          </a:xfrm>
        </p:spPr>
        <p:txBody>
          <a:bodyPr rtlCol="0"/>
          <a:lstStyle>
            <a:lvl1pPr fontAlgn="auto">
              <a:spcBef>
                <a:spcPts val="0"/>
              </a:spcBef>
              <a:spcAft>
                <a:spcPts val="0"/>
              </a:spcAft>
              <a:defRPr>
                <a:solidFill>
                  <a:prstClr val="black">
                    <a:tint val="75000"/>
                  </a:prstClr>
                </a:solidFill>
                <a:latin typeface="+mn-lt"/>
                <a:cs typeface="+mn-cs"/>
              </a:defRPr>
            </a:lvl1pPr>
          </a:lstStyle>
          <a:p>
            <a:pPr>
              <a:defRPr/>
            </a:pPr>
            <a:r>
              <a:rPr lang="en-US"/>
              <a:t>21/03/2014</a:t>
            </a:r>
          </a:p>
        </p:txBody>
      </p:sp>
      <p:sp>
        <p:nvSpPr>
          <p:cNvPr id="4" name="Footer Placeholder 5">
            <a:extLst>
              <a:ext uri="{FF2B5EF4-FFF2-40B4-BE49-F238E27FC236}">
                <a16:creationId xmlns:a16="http://schemas.microsoft.com/office/drawing/2014/main" id="{23EFA762-F330-4D6A-8805-163A0B883458}"/>
              </a:ext>
            </a:extLst>
          </p:cNvPr>
          <p:cNvSpPr>
            <a:spLocks noGrp="1"/>
          </p:cNvSpPr>
          <p:nvPr>
            <p:ph type="ftr" sz="quarter" idx="11"/>
          </p:nvPr>
        </p:nvSpPr>
        <p:spPr>
          <a:xfrm>
            <a:off x="3124200" y="4883150"/>
            <a:ext cx="2895600" cy="260350"/>
          </a:xfrm>
        </p:spPr>
        <p:txBody>
          <a:bodyPr/>
          <a:lstStyle>
            <a:lvl1pPr>
              <a:defRPr/>
            </a:lvl1pPr>
          </a:lstStyle>
          <a:p>
            <a:pPr>
              <a:defRPr/>
            </a:pPr>
            <a:endParaRPr lang="en-US" altLang="en-US"/>
          </a:p>
        </p:txBody>
      </p:sp>
      <p:sp>
        <p:nvSpPr>
          <p:cNvPr id="5" name="Slide Number Placeholder 6">
            <a:extLst>
              <a:ext uri="{FF2B5EF4-FFF2-40B4-BE49-F238E27FC236}">
                <a16:creationId xmlns:a16="http://schemas.microsoft.com/office/drawing/2014/main" id="{8E0BA7AC-2EAF-478F-8C3C-590070707582}"/>
              </a:ext>
            </a:extLst>
          </p:cNvPr>
          <p:cNvSpPr>
            <a:spLocks noGrp="1"/>
          </p:cNvSpPr>
          <p:nvPr>
            <p:ph type="sldNum" sz="quarter" idx="12"/>
          </p:nvPr>
        </p:nvSpPr>
        <p:spPr>
          <a:xfrm>
            <a:off x="6553200" y="4883150"/>
            <a:ext cx="2133600" cy="260350"/>
          </a:xfrm>
        </p:spPr>
        <p:txBody>
          <a:bodyPr/>
          <a:lstStyle>
            <a:lvl1pPr>
              <a:defRPr>
                <a:latin typeface="Calibri" panose="020F0502020204030204" pitchFamily="34" charset="0"/>
              </a:defRPr>
            </a:lvl1pPr>
          </a:lstStyle>
          <a:p>
            <a:pPr>
              <a:defRPr/>
            </a:pPr>
            <a:fld id="{DABBFF72-DD04-4BD7-833E-33167FEE61BE}" type="slidenum">
              <a:rPr lang="en-US" altLang="en-US"/>
              <a:pPr>
                <a:defRPr/>
              </a:pPr>
              <a:t>‹#›</a:t>
            </a:fld>
            <a:endParaRPr lang="en-US" altLang="en-US"/>
          </a:p>
        </p:txBody>
      </p:sp>
    </p:spTree>
    <p:extLst>
      <p:ext uri="{BB962C8B-B14F-4D97-AF65-F5344CB8AC3E}">
        <p14:creationId xmlns:p14="http://schemas.microsoft.com/office/powerpoint/2010/main" val="2181984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pic>
        <p:nvPicPr>
          <p:cNvPr id="1026" name="Picture 10">
            <a:extLst>
              <a:ext uri="{FF2B5EF4-FFF2-40B4-BE49-F238E27FC236}">
                <a16:creationId xmlns:a16="http://schemas.microsoft.com/office/drawing/2014/main" id="{4958D988-D7EA-48A6-BC52-FC83AA360A96}"/>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8">
            <a:extLst>
              <a:ext uri="{FF2B5EF4-FFF2-40B4-BE49-F238E27FC236}">
                <a16:creationId xmlns:a16="http://schemas.microsoft.com/office/drawing/2014/main" id="{F70B5235-7189-4FBD-832E-5F6D5D709BA2}"/>
              </a:ext>
            </a:extLst>
          </p:cNvPr>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0" y="4819650"/>
            <a:ext cx="91440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Title Placeholder 1">
            <a:extLst>
              <a:ext uri="{FF2B5EF4-FFF2-40B4-BE49-F238E27FC236}">
                <a16:creationId xmlns:a16="http://schemas.microsoft.com/office/drawing/2014/main" id="{68EA18DC-BC33-4442-B257-90E56FA0F1CE}"/>
              </a:ext>
            </a:extLst>
          </p:cNvPr>
          <p:cNvSpPr>
            <a:spLocks noGrp="1"/>
          </p:cNvSpPr>
          <p:nvPr>
            <p:ph type="title"/>
          </p:nvPr>
        </p:nvSpPr>
        <p:spPr bwMode="auto">
          <a:xfrm>
            <a:off x="2428875" y="71438"/>
            <a:ext cx="67151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Text here</a:t>
            </a:r>
            <a:endParaRPr lang="vi-VN" altLang="en-US"/>
          </a:p>
        </p:txBody>
      </p:sp>
      <p:sp>
        <p:nvSpPr>
          <p:cNvPr id="1029" name="Text Placeholder 2">
            <a:extLst>
              <a:ext uri="{FF2B5EF4-FFF2-40B4-BE49-F238E27FC236}">
                <a16:creationId xmlns:a16="http://schemas.microsoft.com/office/drawing/2014/main" id="{01713C31-70BB-4DE9-A75F-A5683A0BB3EF}"/>
              </a:ext>
            </a:extLst>
          </p:cNvPr>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vi-VN" altLang="en-US"/>
          </a:p>
        </p:txBody>
      </p:sp>
      <p:sp>
        <p:nvSpPr>
          <p:cNvPr id="4" name="Date Placeholder 3">
            <a:extLst>
              <a:ext uri="{FF2B5EF4-FFF2-40B4-BE49-F238E27FC236}">
                <a16:creationId xmlns:a16="http://schemas.microsoft.com/office/drawing/2014/main" id="{72304CBF-8912-4473-903F-257169A0D99B}"/>
              </a:ext>
            </a:extLst>
          </p:cNvPr>
          <p:cNvSpPr>
            <a:spLocks noGrp="1"/>
          </p:cNvSpPr>
          <p:nvPr>
            <p:ph type="dt" sz="half" idx="2"/>
          </p:nvPr>
        </p:nvSpPr>
        <p:spPr>
          <a:xfrm>
            <a:off x="500063" y="4868863"/>
            <a:ext cx="2133600" cy="274637"/>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Arial" charset="0"/>
                <a:cs typeface="Arial" charset="0"/>
              </a:defRPr>
            </a:lvl1pPr>
          </a:lstStyle>
          <a:p>
            <a:pPr>
              <a:defRPr/>
            </a:pPr>
            <a:fld id="{3734EB2C-FAF0-452E-A67E-250FAA18D373}" type="datetimeFigureOut">
              <a:rPr lang="vi-VN" altLang="en-US"/>
              <a:pPr>
                <a:defRPr/>
              </a:pPr>
              <a:t>26/05/2022</a:t>
            </a:fld>
            <a:endParaRPr lang="vi-VN" altLang="en-US"/>
          </a:p>
        </p:txBody>
      </p:sp>
      <p:sp>
        <p:nvSpPr>
          <p:cNvPr id="5" name="Footer Placeholder 4">
            <a:extLst>
              <a:ext uri="{FF2B5EF4-FFF2-40B4-BE49-F238E27FC236}">
                <a16:creationId xmlns:a16="http://schemas.microsoft.com/office/drawing/2014/main" id="{6578FE0E-B443-4C4A-83E2-7A256050B06B}"/>
              </a:ext>
            </a:extLst>
          </p:cNvPr>
          <p:cNvSpPr>
            <a:spLocks noGrp="1"/>
          </p:cNvSpPr>
          <p:nvPr>
            <p:ph type="ftr" sz="quarter" idx="3"/>
          </p:nvPr>
        </p:nvSpPr>
        <p:spPr>
          <a:xfrm>
            <a:off x="3143250" y="4868863"/>
            <a:ext cx="2895600" cy="274637"/>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i="1">
                <a:solidFill>
                  <a:srgbClr val="898989"/>
                </a:solidFill>
                <a:latin typeface="Arial" charset="0"/>
                <a:cs typeface="Arial" charset="0"/>
              </a:defRPr>
            </a:lvl1pPr>
          </a:lstStyle>
          <a:p>
            <a:pPr>
              <a:defRPr/>
            </a:pPr>
            <a:r>
              <a:rPr lang="en-US" altLang="en-US"/>
              <a:t>Tự hào chặng đường 20 năm phát triển</a:t>
            </a:r>
            <a:endParaRPr lang="vi-VN" altLang="en-US"/>
          </a:p>
        </p:txBody>
      </p:sp>
      <p:sp>
        <p:nvSpPr>
          <p:cNvPr id="6" name="Slide Number Placeholder 5">
            <a:extLst>
              <a:ext uri="{FF2B5EF4-FFF2-40B4-BE49-F238E27FC236}">
                <a16:creationId xmlns:a16="http://schemas.microsoft.com/office/drawing/2014/main" id="{F15C79B6-0961-45C3-99CF-6F794330001C}"/>
              </a:ext>
            </a:extLst>
          </p:cNvPr>
          <p:cNvSpPr>
            <a:spLocks noGrp="1"/>
          </p:cNvSpPr>
          <p:nvPr>
            <p:ph type="sldNum" sz="quarter" idx="4"/>
          </p:nvPr>
        </p:nvSpPr>
        <p:spPr>
          <a:xfrm>
            <a:off x="6643688" y="4868863"/>
            <a:ext cx="2133600" cy="27463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704840B1-B1CC-4B4D-993F-848C1AB0AAB2}" type="slidenum">
              <a:rPr lang="vi-VN" altLang="en-US"/>
              <a:pPr>
                <a:defRPr/>
              </a:pPr>
              <a:t>‹#›</a:t>
            </a:fld>
            <a:endParaRPr lang="vi-VN" altLang="en-US"/>
          </a:p>
        </p:txBody>
      </p:sp>
      <p:pic>
        <p:nvPicPr>
          <p:cNvPr id="1033" name="Picture 11">
            <a:extLst>
              <a:ext uri="{FF2B5EF4-FFF2-40B4-BE49-F238E27FC236}">
                <a16:creationId xmlns:a16="http://schemas.microsoft.com/office/drawing/2014/main" id="{77694BBE-583D-47BC-B4C2-3029D41B38BA}"/>
              </a:ext>
            </a:extLst>
          </p:cNvPr>
          <p:cNvPicPr>
            <a:picLocks noChangeAspect="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214313" y="217488"/>
            <a:ext cx="71437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966" r:id="rId1"/>
    <p:sldLayoutId id="2147484967" r:id="rId2"/>
    <p:sldLayoutId id="2147484968" r:id="rId3"/>
    <p:sldLayoutId id="2147484969" r:id="rId4"/>
    <p:sldLayoutId id="2147484970" r:id="rId5"/>
    <p:sldLayoutId id="2147484971" r:id="rId6"/>
    <p:sldLayoutId id="2147484972" r:id="rId7"/>
    <p:sldLayoutId id="2147484973" r:id="rId8"/>
    <p:sldLayoutId id="2147484974" r:id="rId9"/>
    <p:sldLayoutId id="2147484975" r:id="rId10"/>
    <p:sldLayoutId id="2147484977" r:id="rId11"/>
    <p:sldLayoutId id="2147484978" r:id="rId12"/>
    <p:sldLayoutId id="2147484979" r:id="rId13"/>
  </p:sldLayoutIdLst>
  <p:txStyles>
    <p:titleStyle>
      <a:lvl1pPr algn="ctr" rtl="0" eaLnBrk="0" fontAlgn="base" hangingPunct="0">
        <a:spcBef>
          <a:spcPct val="0"/>
        </a:spcBef>
        <a:spcAft>
          <a:spcPct val="0"/>
        </a:spcAft>
        <a:defRPr sz="2000">
          <a:solidFill>
            <a:schemeClr val="tx2"/>
          </a:solidFill>
          <a:latin typeface="Arial" pitchFamily="34" charset="0"/>
          <a:cs typeface="Arial" pitchFamily="34" charset="0"/>
        </a:defRPr>
      </a:lvl1pPr>
      <a:lvl2pPr algn="ctr" rtl="0" eaLnBrk="0" fontAlgn="base" hangingPunct="0">
        <a:spcBef>
          <a:spcPct val="0"/>
        </a:spcBef>
        <a:spcAft>
          <a:spcPct val="0"/>
        </a:spcAft>
        <a:defRPr sz="2000">
          <a:solidFill>
            <a:schemeClr val="tx2"/>
          </a:solidFill>
          <a:latin typeface="Arial" charset="0"/>
          <a:cs typeface="Arial" charset="0"/>
        </a:defRPr>
      </a:lvl2pPr>
      <a:lvl3pPr algn="ctr" rtl="0" eaLnBrk="0" fontAlgn="base" hangingPunct="0">
        <a:spcBef>
          <a:spcPct val="0"/>
        </a:spcBef>
        <a:spcAft>
          <a:spcPct val="0"/>
        </a:spcAft>
        <a:defRPr sz="2000">
          <a:solidFill>
            <a:schemeClr val="tx2"/>
          </a:solidFill>
          <a:latin typeface="Arial" charset="0"/>
          <a:cs typeface="Arial" charset="0"/>
        </a:defRPr>
      </a:lvl3pPr>
      <a:lvl4pPr algn="ctr" rtl="0" eaLnBrk="0" fontAlgn="base" hangingPunct="0">
        <a:spcBef>
          <a:spcPct val="0"/>
        </a:spcBef>
        <a:spcAft>
          <a:spcPct val="0"/>
        </a:spcAft>
        <a:defRPr sz="2000">
          <a:solidFill>
            <a:schemeClr val="tx2"/>
          </a:solidFill>
          <a:latin typeface="Arial" charset="0"/>
          <a:cs typeface="Arial" charset="0"/>
        </a:defRPr>
      </a:lvl4pPr>
      <a:lvl5pPr algn="ctr" rtl="0" eaLnBrk="0" fontAlgn="base" hangingPunct="0">
        <a:spcBef>
          <a:spcPct val="0"/>
        </a:spcBef>
        <a:spcAft>
          <a:spcPct val="0"/>
        </a:spcAft>
        <a:defRPr sz="2000">
          <a:solidFill>
            <a:schemeClr val="tx2"/>
          </a:solidFill>
          <a:latin typeface="Arial" charset="0"/>
          <a:cs typeface="Arial" charset="0"/>
        </a:defRPr>
      </a:lvl5pPr>
      <a:lvl6pPr marL="457200" algn="ctr" rtl="0" eaLnBrk="0" fontAlgn="base" hangingPunct="0">
        <a:spcBef>
          <a:spcPct val="0"/>
        </a:spcBef>
        <a:spcAft>
          <a:spcPct val="0"/>
        </a:spcAft>
        <a:defRPr sz="3600">
          <a:solidFill>
            <a:schemeClr val="tx2"/>
          </a:solidFill>
          <a:latin typeface="Arial" charset="0"/>
          <a:cs typeface="Arial" charset="0"/>
        </a:defRPr>
      </a:lvl6pPr>
      <a:lvl7pPr marL="914400" algn="ctr" rtl="0" eaLnBrk="0" fontAlgn="base" hangingPunct="0">
        <a:spcBef>
          <a:spcPct val="0"/>
        </a:spcBef>
        <a:spcAft>
          <a:spcPct val="0"/>
        </a:spcAft>
        <a:defRPr sz="3600">
          <a:solidFill>
            <a:schemeClr val="tx2"/>
          </a:solidFill>
          <a:latin typeface="Arial" charset="0"/>
          <a:cs typeface="Arial" charset="0"/>
        </a:defRPr>
      </a:lvl7pPr>
      <a:lvl8pPr marL="1371600" algn="ctr" rtl="0" eaLnBrk="0" fontAlgn="base" hangingPunct="0">
        <a:spcBef>
          <a:spcPct val="0"/>
        </a:spcBef>
        <a:spcAft>
          <a:spcPct val="0"/>
        </a:spcAft>
        <a:defRPr sz="3600">
          <a:solidFill>
            <a:schemeClr val="tx2"/>
          </a:solidFill>
          <a:latin typeface="Arial" charset="0"/>
          <a:cs typeface="Arial" charset="0"/>
        </a:defRPr>
      </a:lvl8pPr>
      <a:lvl9pPr marL="1828800" algn="ctr" rtl="0" eaLnBrk="0" fontAlgn="base" hangingPunct="0">
        <a:spcBef>
          <a:spcPct val="0"/>
        </a:spcBef>
        <a:spcAft>
          <a:spcPct val="0"/>
        </a:spcAft>
        <a:defRPr sz="36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Arial" charset="0"/>
        </a:defRPr>
      </a:lvl1pPr>
      <a:lvl2pPr marL="742950" indent="-285750" algn="l" rtl="0" eaLnBrk="0" fontAlgn="base" hangingPunct="0">
        <a:spcBef>
          <a:spcPct val="20000"/>
        </a:spcBef>
        <a:spcAft>
          <a:spcPct val="0"/>
        </a:spcAft>
        <a:buChar char="–"/>
        <a:defRPr sz="2800">
          <a:solidFill>
            <a:schemeClr val="tx1"/>
          </a:solidFill>
          <a:latin typeface="Arial" charset="0"/>
        </a:defRPr>
      </a:lvl2pPr>
      <a:lvl3pPr marL="1143000" indent="-228600" algn="l" rtl="0" eaLnBrk="0" fontAlgn="base" hangingPunct="0">
        <a:spcBef>
          <a:spcPct val="20000"/>
        </a:spcBef>
        <a:spcAft>
          <a:spcPct val="0"/>
        </a:spcAft>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eaLnBrk="0" fontAlgn="base" hangingPunct="0">
        <a:spcBef>
          <a:spcPct val="20000"/>
        </a:spcBef>
        <a:spcAft>
          <a:spcPct val="0"/>
        </a:spcAft>
        <a:buChar char="»"/>
        <a:defRPr sz="2000">
          <a:solidFill>
            <a:schemeClr val="tx1"/>
          </a:solidFill>
          <a:latin typeface="Arial" charset="0"/>
        </a:defRPr>
      </a:lvl6pPr>
      <a:lvl7pPr marL="2971800" indent="-228600" algn="l" rtl="0" eaLnBrk="0" fontAlgn="base" hangingPunct="0">
        <a:spcBef>
          <a:spcPct val="20000"/>
        </a:spcBef>
        <a:spcAft>
          <a:spcPct val="0"/>
        </a:spcAft>
        <a:buChar char="»"/>
        <a:defRPr sz="2000">
          <a:solidFill>
            <a:schemeClr val="tx1"/>
          </a:solidFill>
          <a:latin typeface="Arial" charset="0"/>
        </a:defRPr>
      </a:lvl7pPr>
      <a:lvl8pPr marL="3429000" indent="-228600" algn="l" rtl="0" eaLnBrk="0" fontAlgn="base" hangingPunct="0">
        <a:spcBef>
          <a:spcPct val="20000"/>
        </a:spcBef>
        <a:spcAft>
          <a:spcPct val="0"/>
        </a:spcAft>
        <a:buChar char="»"/>
        <a:defRPr sz="2000">
          <a:solidFill>
            <a:schemeClr val="tx1"/>
          </a:solidFill>
          <a:latin typeface="Arial" charset="0"/>
        </a:defRPr>
      </a:lvl8pPr>
      <a:lvl9pPr marL="3886200" indent="-228600" algn="l" rtl="0" eaLnBrk="0" fontAlgn="base" hangingPunct="0">
        <a:spcBef>
          <a:spcPct val="20000"/>
        </a:spcBef>
        <a:spcAft>
          <a:spcPct val="0"/>
        </a:spcAft>
        <a:buChar char="»"/>
        <a:defRPr sz="2000">
          <a:solidFill>
            <a:schemeClr val="tx1"/>
          </a:solidFill>
          <a:latin typeface="Arial" charset="0"/>
        </a:defRPr>
      </a:lvl9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56.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Layout" Target="../slideLayouts/slideLayout3.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jpg"/></Relationships>
</file>

<file path=ppt/slides/_rels/slide12.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tvo.vn/" TargetMode="External"/><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QuickStyle" Target="../diagrams/quickStyle1.xml"/><Relationship Id="rId11" Type="http://schemas.openxmlformats.org/officeDocument/2006/relationships/image" Target="../media/image13.png"/><Relationship Id="rId5" Type="http://schemas.openxmlformats.org/officeDocument/2006/relationships/diagramLayout" Target="../diagrams/layout1.xml"/><Relationship Id="rId10" Type="http://schemas.openxmlformats.org/officeDocument/2006/relationships/image" Target="../media/image12.png"/><Relationship Id="rId4" Type="http://schemas.openxmlformats.org/officeDocument/2006/relationships/diagramData" Target="../diagrams/data1.xml"/><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png"/><Relationship Id="rId7" Type="http://schemas.openxmlformats.org/officeDocument/2006/relationships/image" Target="../media/image19.jpe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jpe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44.jpg"/><Relationship Id="rId13" Type="http://schemas.openxmlformats.org/officeDocument/2006/relationships/image" Target="../media/image23.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22.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15.png"/><Relationship Id="rId5" Type="http://schemas.openxmlformats.org/officeDocument/2006/relationships/image" Target="../media/image41.png"/><Relationship Id="rId15" Type="http://schemas.openxmlformats.org/officeDocument/2006/relationships/comments" Target="../comments/comment1.xml"/><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9BAD82-17F4-48C7-9E79-E3515500589A}"/>
              </a:ext>
            </a:extLst>
          </p:cNvPr>
          <p:cNvPicPr>
            <a:picLocks noChangeAspect="1"/>
          </p:cNvPicPr>
          <p:nvPr/>
        </p:nvPicPr>
        <p:blipFill>
          <a:blip r:embed="rId2"/>
          <a:stretch>
            <a:fillRect/>
          </a:stretch>
        </p:blipFill>
        <p:spPr>
          <a:xfrm>
            <a:off x="-33472" y="-92546"/>
            <a:ext cx="9271000" cy="5334000"/>
          </a:xfrm>
          <a:prstGeom prst="rect">
            <a:avLst/>
          </a:prstGeom>
        </p:spPr>
      </p:pic>
      <p:pic>
        <p:nvPicPr>
          <p:cNvPr id="4" name="Picture 3">
            <a:extLst>
              <a:ext uri="{FF2B5EF4-FFF2-40B4-BE49-F238E27FC236}">
                <a16:creationId xmlns:a16="http://schemas.microsoft.com/office/drawing/2014/main" id="{A58F04A2-F544-48E2-A968-18DD55AF8B96}"/>
              </a:ext>
            </a:extLst>
          </p:cNvPr>
          <p:cNvPicPr>
            <a:picLocks noChangeAspect="1"/>
          </p:cNvPicPr>
          <p:nvPr/>
        </p:nvPicPr>
        <p:blipFill>
          <a:blip r:embed="rId3"/>
          <a:stretch>
            <a:fillRect/>
          </a:stretch>
        </p:blipFill>
        <p:spPr>
          <a:xfrm>
            <a:off x="-2489957" y="-967603"/>
            <a:ext cx="6308009" cy="5334000"/>
          </a:xfrm>
          <a:prstGeom prst="rect">
            <a:avLst/>
          </a:prstGeom>
        </p:spPr>
      </p:pic>
      <p:sp>
        <p:nvSpPr>
          <p:cNvPr id="6" name="Title 1">
            <a:extLst>
              <a:ext uri="{FF2B5EF4-FFF2-40B4-BE49-F238E27FC236}">
                <a16:creationId xmlns:a16="http://schemas.microsoft.com/office/drawing/2014/main" id="{DE1EEB68-838E-4AC5-BF1E-312FD0F5F381}"/>
              </a:ext>
            </a:extLst>
          </p:cNvPr>
          <p:cNvSpPr txBox="1">
            <a:spLocks/>
          </p:cNvSpPr>
          <p:nvPr/>
        </p:nvSpPr>
        <p:spPr>
          <a:xfrm>
            <a:off x="3275856" y="2268438"/>
            <a:ext cx="5302374" cy="24670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b="1" i="0" kern="1200">
                <a:solidFill>
                  <a:srgbClr val="28217C"/>
                </a:solidFill>
                <a:latin typeface="Myriad Pro"/>
                <a:ea typeface="+mj-ea"/>
                <a:cs typeface="Myriad Pro"/>
              </a:defRPr>
            </a:lvl1pPr>
          </a:lstStyle>
          <a:p>
            <a:pPr algn="r"/>
            <a:r>
              <a:rPr lang="en-US" sz="4400" b="0" spc="-150" dirty="0">
                <a:solidFill>
                  <a:schemeClr val="bg1"/>
                </a:solidFill>
                <a:latin typeface="Calibri" charset="0"/>
                <a:ea typeface="Calibri" charset="0"/>
                <a:cs typeface="Calibri" charset="0"/>
              </a:rPr>
              <a:t>TINHVAN SOFTWARE</a:t>
            </a:r>
          </a:p>
          <a:p>
            <a:pPr algn="r"/>
            <a:r>
              <a:rPr lang="en-US" sz="2800" b="0" spc="-150" dirty="0">
                <a:solidFill>
                  <a:srgbClr val="FFC000"/>
                </a:solidFill>
                <a:latin typeface="Calibri" charset="0"/>
                <a:ea typeface="Calibri" charset="0"/>
                <a:cs typeface="Calibri" charset="0"/>
              </a:rPr>
              <a:t>Unique propositions</a:t>
            </a:r>
          </a:p>
        </p:txBody>
      </p:sp>
      <p:pic>
        <p:nvPicPr>
          <p:cNvPr id="5" name="Pictur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092280" y="4042512"/>
            <a:ext cx="1430823" cy="647770"/>
          </a:xfrm>
          <a:prstGeom prst="rect">
            <a:avLst/>
          </a:prstGeom>
        </p:spPr>
      </p:pic>
    </p:spTree>
    <p:extLst>
      <p:ext uri="{BB962C8B-B14F-4D97-AF65-F5344CB8AC3E}">
        <p14:creationId xmlns:p14="http://schemas.microsoft.com/office/powerpoint/2010/main" val="3542033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3789127" y="1707654"/>
            <a:ext cx="1475962" cy="3312368"/>
          </a:xfrm>
          <a:prstGeom prst="rect">
            <a:avLst/>
          </a:prstGeom>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20">
            <a:extLst>
              <a:ext uri="{FF2B5EF4-FFF2-40B4-BE49-F238E27FC236}">
                <a16:creationId xmlns:a16="http://schemas.microsoft.com/office/drawing/2014/main" id="{CAE42F70-7532-4EE6-8EA6-A0B0469BCB2A}"/>
              </a:ext>
            </a:extLst>
          </p:cNvPr>
          <p:cNvSpPr>
            <a:spLocks noGrp="1"/>
          </p:cNvSpPr>
          <p:nvPr>
            <p:ph type="title"/>
          </p:nvPr>
        </p:nvSpPr>
        <p:spPr/>
        <p:txBody>
          <a:bodyPr/>
          <a:lstStyle/>
          <a:p>
            <a:endParaRPr lang="en-US" dirty="0"/>
          </a:p>
        </p:txBody>
      </p:sp>
      <p:sp>
        <p:nvSpPr>
          <p:cNvPr id="2" name="Text Placeholder 1"/>
          <p:cNvSpPr>
            <a:spLocks noGrp="1"/>
          </p:cNvSpPr>
          <p:nvPr>
            <p:ph type="body" sz="quarter" idx="4294967295"/>
          </p:nvPr>
        </p:nvSpPr>
        <p:spPr>
          <a:xfrm>
            <a:off x="463550" y="173038"/>
            <a:ext cx="8680450" cy="542925"/>
          </a:xfrm>
        </p:spPr>
        <p:txBody>
          <a:bodyPr>
            <a:normAutofit/>
          </a:bodyPr>
          <a:lstStyle/>
          <a:p>
            <a:pPr marL="0" indent="0" algn="r">
              <a:buNone/>
              <a:defRPr/>
            </a:pPr>
            <a:r>
              <a:rPr lang="en-US" sz="2400" b="1" dirty="0">
                <a:latin typeface="Arial" panose="020B0604020202020204" pitchFamily="34" charset="0"/>
                <a:ea typeface="Cambria" panose="02040503050406030204" pitchFamily="18" charset="0"/>
                <a:cs typeface="Arial" panose="020B0604020202020204" pitchFamily="34" charset="0"/>
              </a:rPr>
              <a:t>Education Software Development</a:t>
            </a:r>
          </a:p>
        </p:txBody>
      </p:sp>
      <p:grpSp>
        <p:nvGrpSpPr>
          <p:cNvPr id="26" name="Group 25"/>
          <p:cNvGrpSpPr/>
          <p:nvPr/>
        </p:nvGrpSpPr>
        <p:grpSpPr>
          <a:xfrm>
            <a:off x="-1" y="1155630"/>
            <a:ext cx="9144001" cy="480016"/>
            <a:chOff x="-1" y="1155630"/>
            <a:chExt cx="9144001" cy="480016"/>
          </a:xfrm>
        </p:grpSpPr>
        <p:sp>
          <p:nvSpPr>
            <p:cNvPr id="23" name="Pentagon 22"/>
            <p:cNvSpPr/>
            <p:nvPr/>
          </p:nvSpPr>
          <p:spPr>
            <a:xfrm rot="10800000">
              <a:off x="5292080" y="1155630"/>
              <a:ext cx="3851920" cy="464501"/>
            </a:xfrm>
            <a:prstGeom prst="homePlate">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p:cNvSpPr/>
            <p:nvPr/>
          </p:nvSpPr>
          <p:spPr>
            <a:xfrm>
              <a:off x="-1" y="1181769"/>
              <a:ext cx="3767163" cy="453877"/>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2ACD2F75-214D-45FF-AF7E-4CE665F6B55D}"/>
                </a:ext>
              </a:extLst>
            </p:cNvPr>
            <p:cNvGrpSpPr/>
            <p:nvPr/>
          </p:nvGrpSpPr>
          <p:grpSpPr>
            <a:xfrm>
              <a:off x="179512" y="1181770"/>
              <a:ext cx="8627129" cy="419327"/>
              <a:chOff x="242000" y="2732449"/>
              <a:chExt cx="11502839" cy="559102"/>
            </a:xfrm>
          </p:grpSpPr>
          <p:sp>
            <p:nvSpPr>
              <p:cNvPr id="24" name="TextBox 23">
                <a:extLst>
                  <a:ext uri="{FF2B5EF4-FFF2-40B4-BE49-F238E27FC236}">
                    <a16:creationId xmlns:a16="http://schemas.microsoft.com/office/drawing/2014/main" id="{A49284A5-0AD4-4AA7-B9D9-3D6DBD97772F}"/>
                  </a:ext>
                </a:extLst>
              </p:cNvPr>
              <p:cNvSpPr txBox="1"/>
              <p:nvPr/>
            </p:nvSpPr>
            <p:spPr>
              <a:xfrm>
                <a:off x="242000" y="2758072"/>
                <a:ext cx="3666871" cy="533479"/>
              </a:xfrm>
              <a:prstGeom prst="rect">
                <a:avLst/>
              </a:prstGeom>
              <a:noFill/>
            </p:spPr>
            <p:txBody>
              <a:bodyPr wrap="square" rtlCol="0" anchor="ctr">
                <a:spAutoFit/>
              </a:bodyPr>
              <a:lstStyle/>
              <a:p>
                <a:r>
                  <a:rPr lang="en-US" altLang="ko-KR" sz="2000" b="1" dirty="0">
                    <a:solidFill>
                      <a:schemeClr val="bg1"/>
                    </a:solidFill>
                  </a:rPr>
                  <a:t>Service Offerings</a:t>
                </a:r>
                <a:endParaRPr lang="ko-KR" altLang="en-US" sz="2000" b="1" dirty="0">
                  <a:solidFill>
                    <a:schemeClr val="bg1"/>
                  </a:solidFill>
                </a:endParaRPr>
              </a:p>
            </p:txBody>
          </p:sp>
          <p:sp>
            <p:nvSpPr>
              <p:cNvPr id="25" name="TextBox 24">
                <a:extLst>
                  <a:ext uri="{FF2B5EF4-FFF2-40B4-BE49-F238E27FC236}">
                    <a16:creationId xmlns:a16="http://schemas.microsoft.com/office/drawing/2014/main" id="{D6B6AE90-4933-4E3A-A3F3-3C6C23418876}"/>
                  </a:ext>
                </a:extLst>
              </p:cNvPr>
              <p:cNvSpPr txBox="1"/>
              <p:nvPr/>
            </p:nvSpPr>
            <p:spPr>
              <a:xfrm>
                <a:off x="7250779" y="2732449"/>
                <a:ext cx="4494060" cy="533479"/>
              </a:xfrm>
              <a:prstGeom prst="rect">
                <a:avLst/>
              </a:prstGeom>
              <a:noFill/>
            </p:spPr>
            <p:txBody>
              <a:bodyPr wrap="square" rtlCol="0" anchor="ctr">
                <a:spAutoFit/>
              </a:bodyPr>
              <a:lstStyle/>
              <a:p>
                <a:r>
                  <a:rPr lang="en-US" altLang="ko-KR" sz="2000" b="1" dirty="0">
                    <a:solidFill>
                      <a:schemeClr val="bg1"/>
                    </a:solidFill>
                  </a:rPr>
                  <a:t>Our Strengths </a:t>
                </a:r>
                <a:endParaRPr lang="ko-KR" altLang="en-US" sz="2000" b="1" dirty="0">
                  <a:solidFill>
                    <a:schemeClr val="bg1"/>
                  </a:solidFill>
                </a:endParaRPr>
              </a:p>
            </p:txBody>
          </p:sp>
        </p:grpSp>
      </p:grpSp>
      <p:grpSp>
        <p:nvGrpSpPr>
          <p:cNvPr id="28" name="Group 27">
            <a:extLst>
              <a:ext uri="{FF2B5EF4-FFF2-40B4-BE49-F238E27FC236}">
                <a16:creationId xmlns:a16="http://schemas.microsoft.com/office/drawing/2014/main" id="{CFDDF809-8D23-41B1-A437-91F8B9D665D4}"/>
              </a:ext>
            </a:extLst>
          </p:cNvPr>
          <p:cNvGrpSpPr/>
          <p:nvPr/>
        </p:nvGrpSpPr>
        <p:grpSpPr>
          <a:xfrm>
            <a:off x="395533" y="1800168"/>
            <a:ext cx="3193060" cy="910930"/>
            <a:chOff x="3133083" y="4084840"/>
            <a:chExt cx="1813699" cy="1214574"/>
          </a:xfrm>
          <a:solidFill>
            <a:srgbClr val="F6BB00"/>
          </a:solidFill>
        </p:grpSpPr>
        <p:sp>
          <p:nvSpPr>
            <p:cNvPr id="29" name="TextBox 28">
              <a:extLst>
                <a:ext uri="{FF2B5EF4-FFF2-40B4-BE49-F238E27FC236}">
                  <a16:creationId xmlns:a16="http://schemas.microsoft.com/office/drawing/2014/main" id="{82385162-A62F-4914-9A20-A0CF56F059CB}"/>
                </a:ext>
              </a:extLst>
            </p:cNvPr>
            <p:cNvSpPr txBox="1"/>
            <p:nvPr/>
          </p:nvSpPr>
          <p:spPr>
            <a:xfrm>
              <a:off x="3133083" y="4765934"/>
              <a:ext cx="1550895" cy="533480"/>
            </a:xfrm>
            <a:prstGeom prst="rect">
              <a:avLst/>
            </a:prstGeom>
            <a:noFill/>
          </p:spPr>
          <p:txBody>
            <a:bodyPr wrap="square" rtlCol="0">
              <a:spAutoFit/>
            </a:bodyPr>
            <a:lstStyle/>
            <a:p>
              <a:r>
                <a:rPr lang="en-US" altLang="ko-KR" sz="1000" dirty="0">
                  <a:solidFill>
                    <a:schemeClr val="tx1">
                      <a:lumMod val="75000"/>
                      <a:lumOff val="25000"/>
                    </a:schemeClr>
                  </a:solidFill>
                </a:rPr>
                <a:t>Fixed price or fixed monthly price - developing educational software products.</a:t>
              </a:r>
              <a:r>
                <a:rPr lang="en-US" altLang="ko-KR" sz="1000" b="1" dirty="0">
                  <a:solidFill>
                    <a:srgbClr val="FFC000"/>
                  </a:solidFill>
                </a:rPr>
                <a:t> </a:t>
              </a:r>
              <a:endParaRPr lang="en-US" altLang="ko-KR" sz="1000" dirty="0">
                <a:solidFill>
                  <a:schemeClr val="tx1">
                    <a:lumMod val="75000"/>
                    <a:lumOff val="25000"/>
                  </a:schemeClr>
                </a:solidFill>
              </a:endParaRPr>
            </a:p>
          </p:txBody>
        </p:sp>
        <p:sp>
          <p:nvSpPr>
            <p:cNvPr id="30" name="TextBox 29">
              <a:extLst>
                <a:ext uri="{FF2B5EF4-FFF2-40B4-BE49-F238E27FC236}">
                  <a16:creationId xmlns:a16="http://schemas.microsoft.com/office/drawing/2014/main" id="{01CC4C31-C22C-4364-A6C2-6B0916B43335}"/>
                </a:ext>
              </a:extLst>
            </p:cNvPr>
            <p:cNvSpPr txBox="1"/>
            <p:nvPr/>
          </p:nvSpPr>
          <p:spPr>
            <a:xfrm>
              <a:off x="3145877" y="4084840"/>
              <a:ext cx="1800905" cy="697627"/>
            </a:xfrm>
            <a:prstGeom prst="rect">
              <a:avLst/>
            </a:prstGeom>
            <a:noFill/>
          </p:spPr>
          <p:txBody>
            <a:bodyPr wrap="square" rtlCol="0">
              <a:spAutoFit/>
            </a:bodyPr>
            <a:lstStyle/>
            <a:p>
              <a:r>
                <a:rPr lang="en-US" altLang="ko-KR" sz="1400" b="1" dirty="0">
                  <a:solidFill>
                    <a:srgbClr val="FFC000"/>
                  </a:solidFill>
                </a:rPr>
                <a:t>A dedicated team for developing educational software and contents</a:t>
              </a:r>
              <a:endParaRPr lang="ko-KR" altLang="en-US" sz="1400" b="1" dirty="0">
                <a:solidFill>
                  <a:srgbClr val="FFC000"/>
                </a:solidFill>
              </a:endParaRPr>
            </a:p>
          </p:txBody>
        </p:sp>
      </p:grpSp>
      <p:grpSp>
        <p:nvGrpSpPr>
          <p:cNvPr id="31" name="Group 30">
            <a:extLst>
              <a:ext uri="{FF2B5EF4-FFF2-40B4-BE49-F238E27FC236}">
                <a16:creationId xmlns:a16="http://schemas.microsoft.com/office/drawing/2014/main" id="{427E5958-B5A9-4C36-B6C7-CCCA592C4707}"/>
              </a:ext>
            </a:extLst>
          </p:cNvPr>
          <p:cNvGrpSpPr/>
          <p:nvPr/>
        </p:nvGrpSpPr>
        <p:grpSpPr>
          <a:xfrm>
            <a:off x="5789928" y="1823843"/>
            <a:ext cx="3246566" cy="1097497"/>
            <a:chOff x="3013863" y="4106031"/>
            <a:chExt cx="1886852" cy="1463330"/>
          </a:xfrm>
        </p:grpSpPr>
        <p:sp>
          <p:nvSpPr>
            <p:cNvPr id="32" name="TextBox 31">
              <a:extLst>
                <a:ext uri="{FF2B5EF4-FFF2-40B4-BE49-F238E27FC236}">
                  <a16:creationId xmlns:a16="http://schemas.microsoft.com/office/drawing/2014/main" id="{6BF7E384-559E-44C6-9696-39FC528FCE93}"/>
                </a:ext>
              </a:extLst>
            </p:cNvPr>
            <p:cNvSpPr txBox="1"/>
            <p:nvPr/>
          </p:nvSpPr>
          <p:spPr>
            <a:xfrm>
              <a:off x="3013863" y="4440845"/>
              <a:ext cx="1886852" cy="1128516"/>
            </a:xfrm>
            <a:prstGeom prst="rect">
              <a:avLst/>
            </a:prstGeom>
            <a:noFill/>
          </p:spPr>
          <p:txBody>
            <a:bodyPr wrap="square" rtlCol="0">
              <a:spAutoFit/>
            </a:bodyPr>
            <a:lstStyle/>
            <a:p>
              <a:pPr algn="just"/>
              <a:r>
                <a:rPr lang="en-US" altLang="ko-KR" sz="1000" dirty="0">
                  <a:solidFill>
                    <a:schemeClr val="tx1">
                      <a:lumMod val="75000"/>
                      <a:lumOff val="25000"/>
                    </a:schemeClr>
                  </a:solidFill>
                </a:rPr>
                <a:t>10+ experts with deep knowledge in developing educational software for K12, enterprise learning &amp; testing platform, MOOC, integrated library system, educational content creation and digital publishing.</a:t>
              </a:r>
            </a:p>
            <a:p>
              <a:pPr algn="just"/>
              <a:endParaRPr lang="en-US" altLang="ko-KR" sz="900" dirty="0">
                <a:solidFill>
                  <a:schemeClr val="tx1">
                    <a:lumMod val="75000"/>
                    <a:lumOff val="25000"/>
                  </a:schemeClr>
                </a:solidFill>
              </a:endParaRPr>
            </a:p>
          </p:txBody>
        </p:sp>
        <p:sp>
          <p:nvSpPr>
            <p:cNvPr id="33" name="TextBox 32">
              <a:extLst>
                <a:ext uri="{FF2B5EF4-FFF2-40B4-BE49-F238E27FC236}">
                  <a16:creationId xmlns:a16="http://schemas.microsoft.com/office/drawing/2014/main" id="{3C2E936B-37E4-4035-AF75-8998D6217C77}"/>
                </a:ext>
              </a:extLst>
            </p:cNvPr>
            <p:cNvSpPr txBox="1"/>
            <p:nvPr/>
          </p:nvSpPr>
          <p:spPr>
            <a:xfrm>
              <a:off x="3017471" y="4106031"/>
              <a:ext cx="1869144" cy="410370"/>
            </a:xfrm>
            <a:prstGeom prst="rect">
              <a:avLst/>
            </a:prstGeom>
            <a:noFill/>
          </p:spPr>
          <p:txBody>
            <a:bodyPr wrap="square" rtlCol="0">
              <a:spAutoFit/>
            </a:bodyPr>
            <a:lstStyle/>
            <a:p>
              <a:r>
                <a:rPr lang="en-US" altLang="ko-KR" sz="1400" b="1" dirty="0">
                  <a:solidFill>
                    <a:srgbClr val="4F81BD"/>
                  </a:solidFill>
                </a:rPr>
                <a:t>Domain knowledge </a:t>
              </a:r>
              <a:endParaRPr lang="ko-KR" altLang="en-US" sz="1400" b="1" dirty="0">
                <a:solidFill>
                  <a:srgbClr val="4F81BD"/>
                </a:solidFill>
              </a:endParaRPr>
            </a:p>
          </p:txBody>
        </p:sp>
      </p:grpSp>
      <p:sp>
        <p:nvSpPr>
          <p:cNvPr id="36" name="TextBox 35">
            <a:extLst>
              <a:ext uri="{FF2B5EF4-FFF2-40B4-BE49-F238E27FC236}">
                <a16:creationId xmlns:a16="http://schemas.microsoft.com/office/drawing/2014/main" id="{1974BD19-292D-4735-AC02-0C1E7A8472F8}"/>
              </a:ext>
            </a:extLst>
          </p:cNvPr>
          <p:cNvSpPr txBox="1"/>
          <p:nvPr/>
        </p:nvSpPr>
        <p:spPr>
          <a:xfrm>
            <a:off x="386095" y="2807619"/>
            <a:ext cx="3168354" cy="307777"/>
          </a:xfrm>
          <a:prstGeom prst="rect">
            <a:avLst/>
          </a:prstGeom>
          <a:noFill/>
        </p:spPr>
        <p:txBody>
          <a:bodyPr wrap="square" rtlCol="0">
            <a:spAutoFit/>
          </a:bodyPr>
          <a:lstStyle/>
          <a:p>
            <a:r>
              <a:rPr lang="en-US" altLang="ko-KR" sz="1400" b="1" dirty="0">
                <a:solidFill>
                  <a:srgbClr val="FFC000"/>
                </a:solidFill>
              </a:rPr>
              <a:t>Team extension</a:t>
            </a:r>
          </a:p>
        </p:txBody>
      </p:sp>
      <p:sp>
        <p:nvSpPr>
          <p:cNvPr id="37" name="TextBox 36">
            <a:extLst>
              <a:ext uri="{FF2B5EF4-FFF2-40B4-BE49-F238E27FC236}">
                <a16:creationId xmlns:a16="http://schemas.microsoft.com/office/drawing/2014/main" id="{2A775847-94E4-4042-9315-F0B2F4C48E7D}"/>
              </a:ext>
            </a:extLst>
          </p:cNvPr>
          <p:cNvSpPr txBox="1"/>
          <p:nvPr/>
        </p:nvSpPr>
        <p:spPr>
          <a:xfrm>
            <a:off x="18970" y="1795207"/>
            <a:ext cx="359956" cy="424757"/>
          </a:xfrm>
          <a:prstGeom prst="rect">
            <a:avLst/>
          </a:prstGeom>
          <a:noFill/>
        </p:spPr>
        <p:txBody>
          <a:bodyPr wrap="square" rtlCol="0">
            <a:spAutoFit/>
          </a:bodyPr>
          <a:lstStyle/>
          <a:p>
            <a:pPr algn="ctr"/>
            <a:r>
              <a:rPr lang="en-US" sz="2100" b="1" dirty="0">
                <a:solidFill>
                  <a:srgbClr val="FFC000"/>
                </a:solidFill>
              </a:rPr>
              <a:t>1</a:t>
            </a:r>
          </a:p>
        </p:txBody>
      </p:sp>
      <p:sp>
        <p:nvSpPr>
          <p:cNvPr id="38" name="TextBox 37">
            <a:extLst>
              <a:ext uri="{FF2B5EF4-FFF2-40B4-BE49-F238E27FC236}">
                <a16:creationId xmlns:a16="http://schemas.microsoft.com/office/drawing/2014/main" id="{FDC96B43-50FD-4F19-A15C-567130D6E129}"/>
              </a:ext>
            </a:extLst>
          </p:cNvPr>
          <p:cNvSpPr txBox="1"/>
          <p:nvPr/>
        </p:nvSpPr>
        <p:spPr>
          <a:xfrm>
            <a:off x="31576" y="2753758"/>
            <a:ext cx="340409" cy="415498"/>
          </a:xfrm>
          <a:prstGeom prst="rect">
            <a:avLst/>
          </a:prstGeom>
          <a:noFill/>
        </p:spPr>
        <p:txBody>
          <a:bodyPr wrap="square" rtlCol="0">
            <a:spAutoFit/>
          </a:bodyPr>
          <a:lstStyle/>
          <a:p>
            <a:pPr algn="ctr"/>
            <a:r>
              <a:rPr lang="en-US" sz="2100" b="1" dirty="0">
                <a:solidFill>
                  <a:srgbClr val="FFC000"/>
                </a:solidFill>
              </a:rPr>
              <a:t>2</a:t>
            </a:r>
          </a:p>
        </p:txBody>
      </p:sp>
      <p:grpSp>
        <p:nvGrpSpPr>
          <p:cNvPr id="39" name="Group 38">
            <a:extLst>
              <a:ext uri="{FF2B5EF4-FFF2-40B4-BE49-F238E27FC236}">
                <a16:creationId xmlns:a16="http://schemas.microsoft.com/office/drawing/2014/main" id="{6510F648-87BD-464D-800D-E3D8E1DF7154}"/>
              </a:ext>
            </a:extLst>
          </p:cNvPr>
          <p:cNvGrpSpPr/>
          <p:nvPr/>
        </p:nvGrpSpPr>
        <p:grpSpPr>
          <a:xfrm>
            <a:off x="5780118" y="2904001"/>
            <a:ext cx="3246566" cy="701218"/>
            <a:chOff x="3010570" y="2926723"/>
            <a:chExt cx="1924217" cy="774482"/>
          </a:xfrm>
        </p:grpSpPr>
        <p:sp>
          <p:nvSpPr>
            <p:cNvPr id="40" name="TextBox 39">
              <a:extLst>
                <a:ext uri="{FF2B5EF4-FFF2-40B4-BE49-F238E27FC236}">
                  <a16:creationId xmlns:a16="http://schemas.microsoft.com/office/drawing/2014/main" id="{ACFDA749-25F5-4892-B0A0-62503E55B568}"/>
                </a:ext>
              </a:extLst>
            </p:cNvPr>
            <p:cNvSpPr txBox="1"/>
            <p:nvPr/>
          </p:nvSpPr>
          <p:spPr>
            <a:xfrm>
              <a:off x="3028631" y="3259291"/>
              <a:ext cx="1890849" cy="441914"/>
            </a:xfrm>
            <a:prstGeom prst="rect">
              <a:avLst/>
            </a:prstGeom>
            <a:noFill/>
          </p:spPr>
          <p:txBody>
            <a:bodyPr wrap="square" rtlCol="0">
              <a:spAutoFit/>
            </a:bodyPr>
            <a:lstStyle/>
            <a:p>
              <a:pPr algn="just"/>
              <a:r>
                <a:rPr lang="en-US" altLang="ko-KR" sz="1000" dirty="0">
                  <a:solidFill>
                    <a:schemeClr val="tx1">
                      <a:lumMod val="75000"/>
                      <a:lumOff val="25000"/>
                    </a:schemeClr>
                  </a:solidFill>
                </a:rPr>
                <a:t>25 developers &amp; testers with mass experiences in implementing educational products &amp; projects.</a:t>
              </a:r>
            </a:p>
          </p:txBody>
        </p:sp>
        <p:sp>
          <p:nvSpPr>
            <p:cNvPr id="41" name="TextBox 40">
              <a:extLst>
                <a:ext uri="{FF2B5EF4-FFF2-40B4-BE49-F238E27FC236}">
                  <a16:creationId xmlns:a16="http://schemas.microsoft.com/office/drawing/2014/main" id="{BAEEFCFD-E9E7-4411-B326-7008211164B4}"/>
                </a:ext>
              </a:extLst>
            </p:cNvPr>
            <p:cNvSpPr txBox="1"/>
            <p:nvPr/>
          </p:nvSpPr>
          <p:spPr>
            <a:xfrm>
              <a:off x="3010570" y="2926723"/>
              <a:ext cx="1924217" cy="339934"/>
            </a:xfrm>
            <a:prstGeom prst="rect">
              <a:avLst/>
            </a:prstGeom>
            <a:noFill/>
          </p:spPr>
          <p:txBody>
            <a:bodyPr wrap="square" rtlCol="0">
              <a:spAutoFit/>
            </a:bodyPr>
            <a:lstStyle/>
            <a:p>
              <a:r>
                <a:rPr lang="en-US" altLang="ko-KR" sz="1400" b="1" dirty="0">
                  <a:solidFill>
                    <a:srgbClr val="4F81BD"/>
                  </a:solidFill>
                </a:rPr>
                <a:t>Development workforce </a:t>
              </a:r>
              <a:endParaRPr lang="ko-KR" altLang="en-US" sz="1400" b="1" dirty="0">
                <a:solidFill>
                  <a:srgbClr val="4F81BD"/>
                </a:solidFill>
              </a:endParaRPr>
            </a:p>
          </p:txBody>
        </p:sp>
      </p:grpSp>
      <p:grpSp>
        <p:nvGrpSpPr>
          <p:cNvPr id="66" name="Group 65">
            <a:extLst>
              <a:ext uri="{FF2B5EF4-FFF2-40B4-BE49-F238E27FC236}">
                <a16:creationId xmlns:a16="http://schemas.microsoft.com/office/drawing/2014/main" id="{9031FA05-081D-4A30-B58B-A0D56752768B}"/>
              </a:ext>
            </a:extLst>
          </p:cNvPr>
          <p:cNvGrpSpPr/>
          <p:nvPr/>
        </p:nvGrpSpPr>
        <p:grpSpPr>
          <a:xfrm>
            <a:off x="4889" y="4035770"/>
            <a:ext cx="968846" cy="984252"/>
            <a:chOff x="-7708" y="4824162"/>
            <a:chExt cx="1291794" cy="651022"/>
          </a:xfrm>
        </p:grpSpPr>
        <p:sp>
          <p:nvSpPr>
            <p:cNvPr id="67" name="Arrow: Pentagon 66">
              <a:extLst>
                <a:ext uri="{FF2B5EF4-FFF2-40B4-BE49-F238E27FC236}">
                  <a16:creationId xmlns:a16="http://schemas.microsoft.com/office/drawing/2014/main" id="{D5C7C30F-B6E8-4A23-A493-C294DBD18A29}"/>
                </a:ext>
              </a:extLst>
            </p:cNvPr>
            <p:cNvSpPr/>
            <p:nvPr/>
          </p:nvSpPr>
          <p:spPr>
            <a:xfrm>
              <a:off x="-7708" y="4824162"/>
              <a:ext cx="1291794" cy="651022"/>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6DF3430A-0A83-4D70-AB62-AD4417D34D4B}"/>
                </a:ext>
              </a:extLst>
            </p:cNvPr>
            <p:cNvSpPr txBox="1"/>
            <p:nvPr/>
          </p:nvSpPr>
          <p:spPr>
            <a:xfrm>
              <a:off x="185099" y="5016693"/>
              <a:ext cx="1048294" cy="264648"/>
            </a:xfrm>
            <a:prstGeom prst="rect">
              <a:avLst/>
            </a:prstGeom>
            <a:noFill/>
          </p:spPr>
          <p:txBody>
            <a:bodyPr wrap="square" rtlCol="0">
              <a:spAutoFit/>
            </a:bodyPr>
            <a:lstStyle/>
            <a:p>
              <a:r>
                <a:rPr lang="en-US" sz="1000" b="1" dirty="0">
                  <a:solidFill>
                    <a:schemeClr val="bg1"/>
                  </a:solidFill>
                </a:rPr>
                <a:t>Potential partners</a:t>
              </a:r>
              <a:endParaRPr lang="en-US" sz="1000" b="1" dirty="0">
                <a:solidFill>
                  <a:schemeClr val="bg1"/>
                </a:solidFill>
                <a:latin typeface="+mn-lt"/>
              </a:endParaRPr>
            </a:p>
          </p:txBody>
        </p:sp>
      </p:grpSp>
      <p:sp>
        <p:nvSpPr>
          <p:cNvPr id="69" name="Rectangle 68">
            <a:extLst>
              <a:ext uri="{FF2B5EF4-FFF2-40B4-BE49-F238E27FC236}">
                <a16:creationId xmlns:a16="http://schemas.microsoft.com/office/drawing/2014/main" id="{6053EF23-750B-489A-9CA3-D762DAF77DAD}"/>
              </a:ext>
            </a:extLst>
          </p:cNvPr>
          <p:cNvSpPr/>
          <p:nvPr/>
        </p:nvSpPr>
        <p:spPr>
          <a:xfrm>
            <a:off x="166" y="4038710"/>
            <a:ext cx="3563722" cy="981312"/>
          </a:xfrm>
          <a:prstGeom prst="rect">
            <a:avLst/>
          </a:prstGeom>
          <a:noFill/>
          <a:ln w="12700">
            <a:solidFill>
              <a:srgbClr val="4F81B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1974BD19-292D-4735-AC02-0C1E7A8472F8}"/>
              </a:ext>
            </a:extLst>
          </p:cNvPr>
          <p:cNvSpPr txBox="1"/>
          <p:nvPr/>
        </p:nvSpPr>
        <p:spPr>
          <a:xfrm>
            <a:off x="395535" y="3579862"/>
            <a:ext cx="3168354" cy="307777"/>
          </a:xfrm>
          <a:prstGeom prst="rect">
            <a:avLst/>
          </a:prstGeom>
          <a:noFill/>
        </p:spPr>
        <p:txBody>
          <a:bodyPr wrap="square" rtlCol="0">
            <a:spAutoFit/>
          </a:bodyPr>
          <a:lstStyle/>
          <a:p>
            <a:r>
              <a:rPr lang="en-US" altLang="ko-KR" sz="1400" b="1" dirty="0">
                <a:solidFill>
                  <a:srgbClr val="FFC000"/>
                </a:solidFill>
              </a:rPr>
              <a:t>Valued money for high quality </a:t>
            </a:r>
          </a:p>
        </p:txBody>
      </p:sp>
      <p:sp>
        <p:nvSpPr>
          <p:cNvPr id="44" name="TextBox 43">
            <a:extLst>
              <a:ext uri="{FF2B5EF4-FFF2-40B4-BE49-F238E27FC236}">
                <a16:creationId xmlns:a16="http://schemas.microsoft.com/office/drawing/2014/main" id="{A4D7CDFE-F5FD-4E6B-B5E4-8CF98641ED4F}"/>
              </a:ext>
            </a:extLst>
          </p:cNvPr>
          <p:cNvSpPr txBox="1"/>
          <p:nvPr/>
        </p:nvSpPr>
        <p:spPr>
          <a:xfrm>
            <a:off x="35496" y="3507854"/>
            <a:ext cx="340409" cy="415498"/>
          </a:xfrm>
          <a:prstGeom prst="rect">
            <a:avLst/>
          </a:prstGeom>
          <a:noFill/>
        </p:spPr>
        <p:txBody>
          <a:bodyPr wrap="square" rtlCol="0">
            <a:spAutoFit/>
          </a:bodyPr>
          <a:lstStyle/>
          <a:p>
            <a:pPr algn="ctr"/>
            <a:r>
              <a:rPr lang="en-US" sz="2100" b="1" dirty="0">
                <a:solidFill>
                  <a:srgbClr val="FFC000"/>
                </a:solidFill>
              </a:rPr>
              <a:t>3</a:t>
            </a:r>
          </a:p>
        </p:txBody>
      </p:sp>
      <p:sp>
        <p:nvSpPr>
          <p:cNvPr id="45" name="TextBox 44">
            <a:extLst>
              <a:ext uri="{FF2B5EF4-FFF2-40B4-BE49-F238E27FC236}">
                <a16:creationId xmlns:a16="http://schemas.microsoft.com/office/drawing/2014/main" id="{F389F45B-DB2D-470C-AC90-2895CC19CB40}"/>
              </a:ext>
            </a:extLst>
          </p:cNvPr>
          <p:cNvSpPr txBox="1"/>
          <p:nvPr/>
        </p:nvSpPr>
        <p:spPr>
          <a:xfrm>
            <a:off x="5468668" y="1779662"/>
            <a:ext cx="340409" cy="415498"/>
          </a:xfrm>
          <a:prstGeom prst="rect">
            <a:avLst/>
          </a:prstGeom>
          <a:noFill/>
        </p:spPr>
        <p:txBody>
          <a:bodyPr wrap="square" rtlCol="0">
            <a:spAutoFit/>
          </a:bodyPr>
          <a:lstStyle/>
          <a:p>
            <a:pPr algn="ctr"/>
            <a:r>
              <a:rPr lang="en-US" sz="2100" b="1" dirty="0">
                <a:solidFill>
                  <a:srgbClr val="4F81BD"/>
                </a:solidFill>
              </a:rPr>
              <a:t>1</a:t>
            </a:r>
          </a:p>
        </p:txBody>
      </p:sp>
      <p:sp>
        <p:nvSpPr>
          <p:cNvPr id="46" name="TextBox 45">
            <a:extLst>
              <a:ext uri="{FF2B5EF4-FFF2-40B4-BE49-F238E27FC236}">
                <a16:creationId xmlns:a16="http://schemas.microsoft.com/office/drawing/2014/main" id="{3B4219DD-BB61-431D-9B37-59FA12D976C6}"/>
              </a:ext>
            </a:extLst>
          </p:cNvPr>
          <p:cNvSpPr txBox="1"/>
          <p:nvPr/>
        </p:nvSpPr>
        <p:spPr>
          <a:xfrm>
            <a:off x="5448779" y="2838650"/>
            <a:ext cx="328592" cy="415498"/>
          </a:xfrm>
          <a:prstGeom prst="rect">
            <a:avLst/>
          </a:prstGeom>
          <a:noFill/>
        </p:spPr>
        <p:txBody>
          <a:bodyPr wrap="square" rtlCol="0">
            <a:spAutoFit/>
          </a:bodyPr>
          <a:lstStyle/>
          <a:p>
            <a:pPr algn="ctr"/>
            <a:r>
              <a:rPr lang="en-US" sz="2100" b="1" dirty="0">
                <a:solidFill>
                  <a:srgbClr val="4F81BD"/>
                </a:solidFill>
              </a:rPr>
              <a:t>2</a:t>
            </a:r>
          </a:p>
        </p:txBody>
      </p:sp>
      <p:sp>
        <p:nvSpPr>
          <p:cNvPr id="47" name="TextBox 46">
            <a:extLst>
              <a:ext uri="{FF2B5EF4-FFF2-40B4-BE49-F238E27FC236}">
                <a16:creationId xmlns:a16="http://schemas.microsoft.com/office/drawing/2014/main" id="{933E32A4-AACE-439D-BDC8-37C537CF5370}"/>
              </a:ext>
            </a:extLst>
          </p:cNvPr>
          <p:cNvSpPr txBox="1"/>
          <p:nvPr/>
        </p:nvSpPr>
        <p:spPr>
          <a:xfrm>
            <a:off x="1043609" y="4086710"/>
            <a:ext cx="2520279" cy="861774"/>
          </a:xfrm>
          <a:prstGeom prst="rect">
            <a:avLst/>
          </a:prstGeom>
          <a:noFill/>
        </p:spPr>
        <p:txBody>
          <a:bodyPr wrap="square">
            <a:spAutoFit/>
          </a:bodyPr>
          <a:lstStyle/>
          <a:p>
            <a:pPr marL="171450" indent="-171450">
              <a:buFont typeface="Arial" panose="020B0604020202020204" pitchFamily="34" charset="0"/>
              <a:buChar char="•"/>
            </a:pPr>
            <a:r>
              <a:rPr lang="en-US" sz="1000" dirty="0">
                <a:ea typeface="Cambria" panose="02040503050406030204" pitchFamily="18" charset="0"/>
              </a:rPr>
              <a:t>Educational software developing companies</a:t>
            </a:r>
          </a:p>
          <a:p>
            <a:pPr marL="171450" indent="-171450">
              <a:buFont typeface="Arial" panose="020B0604020202020204" pitchFamily="34" charset="0"/>
              <a:buChar char="•"/>
            </a:pPr>
            <a:r>
              <a:rPr lang="en-US" sz="1000" dirty="0" err="1">
                <a:ea typeface="Cambria" panose="02040503050406030204" pitchFamily="18" charset="0"/>
              </a:rPr>
              <a:t>Edtech</a:t>
            </a:r>
            <a:r>
              <a:rPr lang="en-US" sz="1000" dirty="0">
                <a:ea typeface="Cambria" panose="02040503050406030204" pitchFamily="18" charset="0"/>
              </a:rPr>
              <a:t> startups and companies </a:t>
            </a:r>
          </a:p>
          <a:p>
            <a:pPr marL="171450" indent="-171450">
              <a:buFont typeface="Arial" panose="020B0604020202020204" pitchFamily="34" charset="0"/>
              <a:buChar char="•"/>
            </a:pPr>
            <a:r>
              <a:rPr lang="en-US" sz="1000" dirty="0">
                <a:ea typeface="Cambria" panose="02040503050406030204" pitchFamily="18" charset="0"/>
              </a:rPr>
              <a:t>Outsourcing companies in US in education field</a:t>
            </a:r>
          </a:p>
        </p:txBody>
      </p:sp>
      <p:sp>
        <p:nvSpPr>
          <p:cNvPr id="48" name="TextBox 47">
            <a:extLst>
              <a:ext uri="{FF2B5EF4-FFF2-40B4-BE49-F238E27FC236}">
                <a16:creationId xmlns:a16="http://schemas.microsoft.com/office/drawing/2014/main" id="{3B4219DD-BB61-431D-9B37-59FA12D976C6}"/>
              </a:ext>
            </a:extLst>
          </p:cNvPr>
          <p:cNvSpPr txBox="1"/>
          <p:nvPr/>
        </p:nvSpPr>
        <p:spPr>
          <a:xfrm>
            <a:off x="5465619" y="3637883"/>
            <a:ext cx="328592" cy="415498"/>
          </a:xfrm>
          <a:prstGeom prst="rect">
            <a:avLst/>
          </a:prstGeom>
          <a:noFill/>
        </p:spPr>
        <p:txBody>
          <a:bodyPr wrap="square" rtlCol="0">
            <a:spAutoFit/>
          </a:bodyPr>
          <a:lstStyle/>
          <a:p>
            <a:pPr algn="ctr"/>
            <a:r>
              <a:rPr lang="en-US" sz="2100" b="1" dirty="0">
                <a:solidFill>
                  <a:srgbClr val="4F81BD"/>
                </a:solidFill>
              </a:rPr>
              <a:t>3</a:t>
            </a:r>
          </a:p>
        </p:txBody>
      </p:sp>
      <p:sp>
        <p:nvSpPr>
          <p:cNvPr id="49" name="TextBox 48">
            <a:extLst>
              <a:ext uri="{FF2B5EF4-FFF2-40B4-BE49-F238E27FC236}">
                <a16:creationId xmlns:a16="http://schemas.microsoft.com/office/drawing/2014/main" id="{BAEEFCFD-E9E7-4411-B326-7008211164B4}"/>
              </a:ext>
            </a:extLst>
          </p:cNvPr>
          <p:cNvSpPr txBox="1"/>
          <p:nvPr/>
        </p:nvSpPr>
        <p:spPr>
          <a:xfrm>
            <a:off x="5827431" y="3733750"/>
            <a:ext cx="3216096" cy="307777"/>
          </a:xfrm>
          <a:prstGeom prst="rect">
            <a:avLst/>
          </a:prstGeom>
          <a:noFill/>
        </p:spPr>
        <p:txBody>
          <a:bodyPr wrap="square" rtlCol="0">
            <a:spAutoFit/>
          </a:bodyPr>
          <a:lstStyle/>
          <a:p>
            <a:r>
              <a:rPr lang="en-US" altLang="ko-KR" sz="1400" b="1" dirty="0">
                <a:solidFill>
                  <a:srgbClr val="4F81BD"/>
                </a:solidFill>
              </a:rPr>
              <a:t>Competitive price</a:t>
            </a:r>
            <a:endParaRPr lang="ko-KR" altLang="en-US" sz="1400" b="1" dirty="0">
              <a:solidFill>
                <a:srgbClr val="4F81BD"/>
              </a:solidFill>
            </a:endParaRPr>
          </a:p>
        </p:txBody>
      </p:sp>
      <p:pic>
        <p:nvPicPr>
          <p:cNvPr id="20" name="Picture 19"/>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806296" y="728334"/>
            <a:ext cx="1491630" cy="1491630"/>
          </a:xfrm>
          <a:prstGeom prst="rect">
            <a:avLst/>
          </a:prstGeom>
        </p:spPr>
      </p:pic>
      <p:sp>
        <p:nvSpPr>
          <p:cNvPr id="27" name="TextBox 26"/>
          <p:cNvSpPr txBox="1"/>
          <p:nvPr/>
        </p:nvSpPr>
        <p:spPr>
          <a:xfrm>
            <a:off x="3889304" y="2150538"/>
            <a:ext cx="1275607" cy="2062103"/>
          </a:xfrm>
          <a:prstGeom prst="rect">
            <a:avLst/>
          </a:prstGeom>
          <a:noFill/>
        </p:spPr>
        <p:txBody>
          <a:bodyPr wrap="square" rtlCol="0">
            <a:spAutoFit/>
          </a:bodyPr>
          <a:lstStyle/>
          <a:p>
            <a:pPr algn="ctr"/>
            <a:r>
              <a:rPr lang="en-US" sz="1600" dirty="0">
                <a:latin typeface="+mn-lt"/>
              </a:rPr>
              <a:t>In education domain, we are not only a software company, we are also a team of experts. </a:t>
            </a:r>
          </a:p>
        </p:txBody>
      </p:sp>
      <p:pic>
        <p:nvPicPr>
          <p:cNvPr id="60" name="Picture 5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79952" y="4248523"/>
            <a:ext cx="679012" cy="679012"/>
          </a:xfrm>
          <a:prstGeom prst="rect">
            <a:avLst/>
          </a:prstGeom>
        </p:spPr>
      </p:pic>
      <p:sp>
        <p:nvSpPr>
          <p:cNvPr id="61" name="TextBox 60">
            <a:extLst>
              <a:ext uri="{FF2B5EF4-FFF2-40B4-BE49-F238E27FC236}">
                <a16:creationId xmlns:a16="http://schemas.microsoft.com/office/drawing/2014/main" id="{82385162-A62F-4914-9A20-A0CF56F059CB}"/>
              </a:ext>
            </a:extLst>
          </p:cNvPr>
          <p:cNvSpPr txBox="1"/>
          <p:nvPr/>
        </p:nvSpPr>
        <p:spPr>
          <a:xfrm>
            <a:off x="383863" y="3086344"/>
            <a:ext cx="2730388" cy="553998"/>
          </a:xfrm>
          <a:prstGeom prst="rect">
            <a:avLst/>
          </a:prstGeom>
          <a:noFill/>
        </p:spPr>
        <p:txBody>
          <a:bodyPr wrap="square" rtlCol="0">
            <a:spAutoFit/>
          </a:bodyPr>
          <a:lstStyle/>
          <a:p>
            <a:r>
              <a:rPr lang="en-US" altLang="ko-KR" sz="1000" dirty="0">
                <a:solidFill>
                  <a:schemeClr val="tx1">
                    <a:lumMod val="75000"/>
                    <a:lumOff val="25000"/>
                  </a:schemeClr>
                </a:solidFill>
              </a:rPr>
              <a:t>Increase your velocity by adding more resources to work with your team. </a:t>
            </a:r>
          </a:p>
          <a:p>
            <a:endParaRPr lang="en-US" altLang="ko-KR" sz="1000" dirty="0">
              <a:solidFill>
                <a:schemeClr val="tx1">
                  <a:lumMod val="75000"/>
                  <a:lumOff val="25000"/>
                </a:schemeClr>
              </a:solidFill>
            </a:endParaRPr>
          </a:p>
        </p:txBody>
      </p:sp>
      <p:pic>
        <p:nvPicPr>
          <p:cNvPr id="4" name="Picture 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7948" y="650533"/>
            <a:ext cx="650250" cy="650250"/>
          </a:xfrm>
          <a:prstGeom prst="rect">
            <a:avLst/>
          </a:prstGeom>
        </p:spPr>
      </p:pic>
      <p:pic>
        <p:nvPicPr>
          <p:cNvPr id="3" name="Picture 2"/>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327332" y="660695"/>
            <a:ext cx="816668" cy="580001"/>
          </a:xfrm>
          <a:prstGeom prst="rect">
            <a:avLst/>
          </a:prstGeom>
        </p:spPr>
      </p:pic>
      <p:pic>
        <p:nvPicPr>
          <p:cNvPr id="6" name="Picture 5"/>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2770" y="4371950"/>
            <a:ext cx="168086" cy="339324"/>
          </a:xfrm>
          <a:prstGeom prst="rect">
            <a:avLst/>
          </a:prstGeom>
        </p:spPr>
      </p:pic>
    </p:spTree>
    <p:extLst>
      <p:ext uri="{BB962C8B-B14F-4D97-AF65-F5344CB8AC3E}">
        <p14:creationId xmlns:p14="http://schemas.microsoft.com/office/powerpoint/2010/main" val="1548649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668A02A-75D2-42FC-9139-A0F52F40D023}"/>
              </a:ext>
            </a:extLst>
          </p:cNvPr>
          <p:cNvGrpSpPr/>
          <p:nvPr/>
        </p:nvGrpSpPr>
        <p:grpSpPr>
          <a:xfrm>
            <a:off x="107504" y="1209938"/>
            <a:ext cx="1458735" cy="979054"/>
            <a:chOff x="1190485" y="2343647"/>
            <a:chExt cx="1458735" cy="979054"/>
          </a:xfrm>
        </p:grpSpPr>
        <p:sp>
          <p:nvSpPr>
            <p:cNvPr id="14" name="TextBox 13">
              <a:extLst>
                <a:ext uri="{FF2B5EF4-FFF2-40B4-BE49-F238E27FC236}">
                  <a16:creationId xmlns:a16="http://schemas.microsoft.com/office/drawing/2014/main" id="{5A3B2F45-4374-4CF0-8E06-D5E7C567D5AF}"/>
                </a:ext>
              </a:extLst>
            </p:cNvPr>
            <p:cNvSpPr txBox="1"/>
            <p:nvPr/>
          </p:nvSpPr>
          <p:spPr>
            <a:xfrm>
              <a:off x="1207324" y="2768703"/>
              <a:ext cx="1441896" cy="553998"/>
            </a:xfrm>
            <a:prstGeom prst="rect">
              <a:avLst/>
            </a:prstGeom>
            <a:noFill/>
          </p:spPr>
          <p:txBody>
            <a:bodyPr wrap="square" rtlCol="0">
              <a:spAutoFit/>
            </a:bodyPr>
            <a:lstStyle/>
            <a:p>
              <a:r>
                <a:rPr lang="en-US" altLang="ko-KR" sz="1000" dirty="0"/>
                <a:t>Electronic Library Solution developed for hundred libraries </a:t>
              </a:r>
              <a:endParaRPr lang="en-US" sz="1000" dirty="0">
                <a:ea typeface="Cambria" panose="02040503050406030204" pitchFamily="18" charset="0"/>
              </a:endParaRPr>
            </a:p>
          </p:txBody>
        </p:sp>
        <p:pic>
          <p:nvPicPr>
            <p:cNvPr id="15" name="Picture 8" descr="Backup_of_logo_libol_11.png">
              <a:extLst>
                <a:ext uri="{FF2B5EF4-FFF2-40B4-BE49-F238E27FC236}">
                  <a16:creationId xmlns:a16="http://schemas.microsoft.com/office/drawing/2014/main" id="{D07839B7-5524-4F12-AE40-0A8B59FFCC24}"/>
                </a:ext>
              </a:extLst>
            </p:cNvPr>
            <p:cNvPicPr>
              <a:picLocks noChangeAspect="1"/>
            </p:cNvPicPr>
            <p:nvPr/>
          </p:nvPicPr>
          <p:blipFill rotWithShape="1">
            <a:blip r:embed="rId2">
              <a:extLst>
                <a:ext uri="{28A0092B-C50C-407E-A947-70E740481C1C}">
                  <a14:useLocalDpi xmlns:a14="http://schemas.microsoft.com/office/drawing/2010/main" val="0"/>
                </a:ext>
              </a:extLst>
            </a:blip>
            <a:srcRect t="29376" b="29249"/>
            <a:stretch/>
          </p:blipFill>
          <p:spPr bwMode="auto">
            <a:xfrm>
              <a:off x="1190485" y="2343647"/>
              <a:ext cx="880493" cy="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5">
            <a:extLst>
              <a:ext uri="{FF2B5EF4-FFF2-40B4-BE49-F238E27FC236}">
                <a16:creationId xmlns:a16="http://schemas.microsoft.com/office/drawing/2014/main" id="{C63175D2-0DFB-4D12-97E6-29E556324688}"/>
              </a:ext>
            </a:extLst>
          </p:cNvPr>
          <p:cNvGrpSpPr/>
          <p:nvPr/>
        </p:nvGrpSpPr>
        <p:grpSpPr>
          <a:xfrm>
            <a:off x="7421262" y="1203598"/>
            <a:ext cx="1384308" cy="1018285"/>
            <a:chOff x="7546249" y="2393656"/>
            <a:chExt cx="1384308" cy="1018285"/>
          </a:xfrm>
        </p:grpSpPr>
        <p:pic>
          <p:nvPicPr>
            <p:cNvPr id="17" name="Picture 2">
              <a:extLst>
                <a:ext uri="{FF2B5EF4-FFF2-40B4-BE49-F238E27FC236}">
                  <a16:creationId xmlns:a16="http://schemas.microsoft.com/office/drawing/2014/main" id="{F78059CB-30EA-4A7D-A08A-4949FE234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1006" y="2393656"/>
              <a:ext cx="1200227" cy="25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4026B1B3-B7EA-4DEB-B329-EDED71264569}"/>
                </a:ext>
              </a:extLst>
            </p:cNvPr>
            <p:cNvSpPr txBox="1"/>
            <p:nvPr/>
          </p:nvSpPr>
          <p:spPr>
            <a:xfrm>
              <a:off x="7546249" y="2704055"/>
              <a:ext cx="1384308" cy="707886"/>
            </a:xfrm>
            <a:prstGeom prst="rect">
              <a:avLst/>
            </a:prstGeom>
            <a:noFill/>
          </p:spPr>
          <p:txBody>
            <a:bodyPr wrap="square" rtlCol="0">
              <a:spAutoFit/>
            </a:bodyPr>
            <a:lstStyle/>
            <a:p>
              <a:r>
                <a:rPr lang="en-US" sz="1000" dirty="0">
                  <a:ea typeface="Cambria" panose="02040503050406030204" pitchFamily="18" charset="0"/>
                </a:rPr>
                <a:t>Digital textbooks and </a:t>
              </a:r>
              <a:r>
                <a:rPr lang="en-US" sz="1000" dirty="0" err="1">
                  <a:ea typeface="Cambria" panose="02040503050406030204" pitchFamily="18" charset="0"/>
                </a:rPr>
                <a:t>ebook</a:t>
              </a:r>
              <a:r>
                <a:rPr lang="en-US" sz="1000" dirty="0">
                  <a:ea typeface="Cambria" panose="02040503050406030204" pitchFamily="18" charset="0"/>
                </a:rPr>
                <a:t> store </a:t>
              </a:r>
              <a:r>
                <a:rPr lang="en-US" altLang="ko-KR" sz="1000" dirty="0"/>
                <a:t>with more than 250,000 registered users</a:t>
              </a:r>
              <a:endParaRPr lang="en-US" sz="1000" dirty="0">
                <a:ea typeface="Cambria" panose="02040503050406030204" pitchFamily="18" charset="0"/>
              </a:endParaRPr>
            </a:p>
          </p:txBody>
        </p:sp>
      </p:grpSp>
      <p:grpSp>
        <p:nvGrpSpPr>
          <p:cNvPr id="6" name="Group 5">
            <a:extLst>
              <a:ext uri="{FF2B5EF4-FFF2-40B4-BE49-F238E27FC236}">
                <a16:creationId xmlns:a16="http://schemas.microsoft.com/office/drawing/2014/main" id="{8D9E49E9-55BA-408C-890B-4B42A61483D6}"/>
              </a:ext>
            </a:extLst>
          </p:cNvPr>
          <p:cNvGrpSpPr/>
          <p:nvPr/>
        </p:nvGrpSpPr>
        <p:grpSpPr>
          <a:xfrm>
            <a:off x="1547664" y="1244919"/>
            <a:ext cx="1384308" cy="1052717"/>
            <a:chOff x="2253770" y="1050809"/>
            <a:chExt cx="1384308" cy="1052717"/>
          </a:xfrm>
        </p:grpSpPr>
        <p:sp>
          <p:nvSpPr>
            <p:cNvPr id="5" name="TextBox 4">
              <a:extLst>
                <a:ext uri="{FF2B5EF4-FFF2-40B4-BE49-F238E27FC236}">
                  <a16:creationId xmlns:a16="http://schemas.microsoft.com/office/drawing/2014/main" id="{9FB9AD59-6FE1-4688-BBF9-5D5966DC719E}"/>
                </a:ext>
              </a:extLst>
            </p:cNvPr>
            <p:cNvSpPr txBox="1"/>
            <p:nvPr/>
          </p:nvSpPr>
          <p:spPr>
            <a:xfrm>
              <a:off x="2253770" y="1395640"/>
              <a:ext cx="1384308" cy="707886"/>
            </a:xfrm>
            <a:prstGeom prst="rect">
              <a:avLst/>
            </a:prstGeom>
            <a:noFill/>
          </p:spPr>
          <p:txBody>
            <a:bodyPr wrap="square">
              <a:spAutoFit/>
            </a:bodyPr>
            <a:lstStyle/>
            <a:p>
              <a:r>
                <a:rPr lang="en-US" altLang="ko-KR" sz="1000" dirty="0"/>
                <a:t>Vietnam nationwide online testing for K12 student to test their skills themselves </a:t>
              </a:r>
            </a:p>
          </p:txBody>
        </p:sp>
        <p:pic>
          <p:nvPicPr>
            <p:cNvPr id="20" name="Picture 19">
              <a:extLst>
                <a:ext uri="{FF2B5EF4-FFF2-40B4-BE49-F238E27FC236}">
                  <a16:creationId xmlns:a16="http://schemas.microsoft.com/office/drawing/2014/main" id="{F566CF7C-FA0E-46BE-BADC-1127C28A4525}"/>
                </a:ext>
              </a:extLst>
            </p:cNvPr>
            <p:cNvPicPr>
              <a:picLocks noChangeAspect="1"/>
            </p:cNvPicPr>
            <p:nvPr/>
          </p:nvPicPr>
          <p:blipFill>
            <a:blip r:embed="rId4">
              <a:clrChange>
                <a:clrFrom>
                  <a:srgbClr val="E6E6E6"/>
                </a:clrFrom>
                <a:clrTo>
                  <a:srgbClr val="E6E6E6">
                    <a:alpha val="0"/>
                  </a:srgbClr>
                </a:clrTo>
              </a:clrChange>
            </a:blip>
            <a:stretch>
              <a:fillRect/>
            </a:stretch>
          </p:blipFill>
          <p:spPr>
            <a:xfrm>
              <a:off x="2338707" y="1050809"/>
              <a:ext cx="1139533" cy="322292"/>
            </a:xfrm>
            <a:prstGeom prst="rect">
              <a:avLst/>
            </a:prstGeom>
          </p:spPr>
        </p:pic>
      </p:grpSp>
      <p:grpSp>
        <p:nvGrpSpPr>
          <p:cNvPr id="21" name="Group 20">
            <a:extLst>
              <a:ext uri="{FF2B5EF4-FFF2-40B4-BE49-F238E27FC236}">
                <a16:creationId xmlns:a16="http://schemas.microsoft.com/office/drawing/2014/main" id="{51B7FF24-B9C0-49EE-8788-C0F758533AB6}"/>
              </a:ext>
            </a:extLst>
          </p:cNvPr>
          <p:cNvGrpSpPr/>
          <p:nvPr/>
        </p:nvGrpSpPr>
        <p:grpSpPr>
          <a:xfrm>
            <a:off x="3059831" y="1209938"/>
            <a:ext cx="1368153" cy="1229615"/>
            <a:chOff x="2901581" y="2300046"/>
            <a:chExt cx="1806969" cy="1623998"/>
          </a:xfrm>
        </p:grpSpPr>
        <p:pic>
          <p:nvPicPr>
            <p:cNvPr id="22" name="Picture 18" descr="clever_logo.png">
              <a:extLst>
                <a:ext uri="{FF2B5EF4-FFF2-40B4-BE49-F238E27FC236}">
                  <a16:creationId xmlns:a16="http://schemas.microsoft.com/office/drawing/2014/main" id="{F32CC0FE-48F6-4908-977B-D730AB253A5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17652" y="2300046"/>
              <a:ext cx="1404158" cy="48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E68C8441-DB5F-4F85-8307-D439465C2C56}"/>
                </a:ext>
              </a:extLst>
            </p:cNvPr>
            <p:cNvSpPr txBox="1"/>
            <p:nvPr/>
          </p:nvSpPr>
          <p:spPr>
            <a:xfrm>
              <a:off x="2901581" y="2785867"/>
              <a:ext cx="1806969" cy="1138177"/>
            </a:xfrm>
            <a:prstGeom prst="rect">
              <a:avLst/>
            </a:prstGeom>
            <a:noFill/>
          </p:spPr>
          <p:txBody>
            <a:bodyPr wrap="square" rtlCol="0">
              <a:spAutoFit/>
            </a:bodyPr>
            <a:lstStyle/>
            <a:p>
              <a:r>
                <a:rPr lang="en-US" sz="1000" dirty="0">
                  <a:ea typeface="Cambria" panose="02040503050406030204" pitchFamily="18" charset="0"/>
                </a:rPr>
                <a:t>E-learning solution implemented for dozen  universities, schools and enterprises </a:t>
              </a:r>
            </a:p>
          </p:txBody>
        </p:sp>
      </p:grpSp>
      <p:grpSp>
        <p:nvGrpSpPr>
          <p:cNvPr id="24" name="Group 23">
            <a:extLst>
              <a:ext uri="{FF2B5EF4-FFF2-40B4-BE49-F238E27FC236}">
                <a16:creationId xmlns:a16="http://schemas.microsoft.com/office/drawing/2014/main" id="{5BD76C02-FACF-4240-84CF-859E477509DB}"/>
              </a:ext>
            </a:extLst>
          </p:cNvPr>
          <p:cNvGrpSpPr/>
          <p:nvPr/>
        </p:nvGrpSpPr>
        <p:grpSpPr>
          <a:xfrm>
            <a:off x="4596322" y="1233349"/>
            <a:ext cx="1160266" cy="1371944"/>
            <a:chOff x="4326445" y="2303695"/>
            <a:chExt cx="1532402" cy="1811971"/>
          </a:xfrm>
        </p:grpSpPr>
        <p:pic>
          <p:nvPicPr>
            <p:cNvPr id="25" name="Picture 24">
              <a:extLst>
                <a:ext uri="{FF2B5EF4-FFF2-40B4-BE49-F238E27FC236}">
                  <a16:creationId xmlns:a16="http://schemas.microsoft.com/office/drawing/2014/main" id="{E618C62A-C42D-4C95-98C8-EE6A2332D524}"/>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389425" y="2303695"/>
              <a:ext cx="979507" cy="428471"/>
            </a:xfrm>
            <a:prstGeom prst="rect">
              <a:avLst/>
            </a:prstGeom>
          </p:spPr>
        </p:pic>
        <p:sp>
          <p:nvSpPr>
            <p:cNvPr id="26" name="TextBox 25">
              <a:extLst>
                <a:ext uri="{FF2B5EF4-FFF2-40B4-BE49-F238E27FC236}">
                  <a16:creationId xmlns:a16="http://schemas.microsoft.com/office/drawing/2014/main" id="{B6736040-6931-44A9-B6C9-B6A355C72F35}"/>
                </a:ext>
              </a:extLst>
            </p:cNvPr>
            <p:cNvSpPr txBox="1"/>
            <p:nvPr/>
          </p:nvSpPr>
          <p:spPr>
            <a:xfrm>
              <a:off x="4326445" y="2774247"/>
              <a:ext cx="1532402" cy="1341419"/>
            </a:xfrm>
            <a:prstGeom prst="rect">
              <a:avLst/>
            </a:prstGeom>
            <a:noFill/>
          </p:spPr>
          <p:txBody>
            <a:bodyPr wrap="square" rtlCol="0">
              <a:spAutoFit/>
            </a:bodyPr>
            <a:lstStyle/>
            <a:p>
              <a:r>
                <a:rPr lang="en-US" sz="1000" dirty="0">
                  <a:ea typeface="Cambria" panose="02040503050406030204" pitchFamily="18" charset="0"/>
                </a:rPr>
                <a:t>Full-fledged e-testing solutions that support both on site and online testing models </a:t>
              </a:r>
            </a:p>
          </p:txBody>
        </p:sp>
      </p:grpSp>
      <p:grpSp>
        <p:nvGrpSpPr>
          <p:cNvPr id="27" name="Group 26">
            <a:extLst>
              <a:ext uri="{FF2B5EF4-FFF2-40B4-BE49-F238E27FC236}">
                <a16:creationId xmlns:a16="http://schemas.microsoft.com/office/drawing/2014/main" id="{8CE92AA0-826C-4973-A1FD-A421BFD37DFA}"/>
              </a:ext>
            </a:extLst>
          </p:cNvPr>
          <p:cNvGrpSpPr/>
          <p:nvPr/>
        </p:nvGrpSpPr>
        <p:grpSpPr>
          <a:xfrm>
            <a:off x="6007769" y="1247050"/>
            <a:ext cx="1048135" cy="1155146"/>
            <a:chOff x="6145811" y="2350928"/>
            <a:chExt cx="1384308" cy="1525643"/>
          </a:xfrm>
        </p:grpSpPr>
        <p:pic>
          <p:nvPicPr>
            <p:cNvPr id="28" name="Picture 27">
              <a:extLst>
                <a:ext uri="{FF2B5EF4-FFF2-40B4-BE49-F238E27FC236}">
                  <a16:creationId xmlns:a16="http://schemas.microsoft.com/office/drawing/2014/main" id="{09E4C746-60D3-4B70-BFE7-1F3FE16D995B}"/>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227221" y="2350928"/>
              <a:ext cx="995039" cy="333634"/>
            </a:xfrm>
            <a:prstGeom prst="rect">
              <a:avLst/>
            </a:prstGeom>
          </p:spPr>
        </p:pic>
        <p:sp>
          <p:nvSpPr>
            <p:cNvPr id="29" name="TextBox 28">
              <a:extLst>
                <a:ext uri="{FF2B5EF4-FFF2-40B4-BE49-F238E27FC236}">
                  <a16:creationId xmlns:a16="http://schemas.microsoft.com/office/drawing/2014/main" id="{399C4F8F-034B-4B6E-88FB-50A049B0EF20}"/>
                </a:ext>
              </a:extLst>
            </p:cNvPr>
            <p:cNvSpPr txBox="1"/>
            <p:nvPr/>
          </p:nvSpPr>
          <p:spPr>
            <a:xfrm>
              <a:off x="6145811" y="2738395"/>
              <a:ext cx="1384308" cy="1138176"/>
            </a:xfrm>
            <a:prstGeom prst="rect">
              <a:avLst/>
            </a:prstGeom>
            <a:noFill/>
          </p:spPr>
          <p:txBody>
            <a:bodyPr wrap="square" rtlCol="0">
              <a:spAutoFit/>
            </a:bodyPr>
            <a:lstStyle/>
            <a:p>
              <a:r>
                <a:rPr lang="en-US" sz="1000" dirty="0">
                  <a:ea typeface="Cambria" panose="02040503050406030204" pitchFamily="18" charset="0"/>
                </a:rPr>
                <a:t>Digital publishing platform developed for publishers </a:t>
              </a:r>
            </a:p>
          </p:txBody>
        </p:sp>
      </p:grpSp>
      <p:sp>
        <p:nvSpPr>
          <p:cNvPr id="46" name="Text Placeholder 1">
            <a:extLst>
              <a:ext uri="{FF2B5EF4-FFF2-40B4-BE49-F238E27FC236}">
                <a16:creationId xmlns:a16="http://schemas.microsoft.com/office/drawing/2014/main" id="{FC60B9FD-33F0-4785-9E0E-F334CD3A7E39}"/>
              </a:ext>
            </a:extLst>
          </p:cNvPr>
          <p:cNvSpPr txBox="1">
            <a:spLocks/>
          </p:cNvSpPr>
          <p:nvPr/>
        </p:nvSpPr>
        <p:spPr bwMode="auto">
          <a:xfrm>
            <a:off x="463550" y="173038"/>
            <a:ext cx="86804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Arial" charset="0"/>
              </a:defRPr>
            </a:lvl1pPr>
            <a:lvl2pPr marL="742950" indent="-285750" algn="l" rtl="0" eaLnBrk="0" fontAlgn="base" hangingPunct="0">
              <a:spcBef>
                <a:spcPct val="20000"/>
              </a:spcBef>
              <a:spcAft>
                <a:spcPct val="0"/>
              </a:spcAft>
              <a:buChar char="–"/>
              <a:defRPr sz="2800">
                <a:solidFill>
                  <a:schemeClr val="tx1"/>
                </a:solidFill>
                <a:latin typeface="Arial" charset="0"/>
              </a:defRPr>
            </a:lvl2pPr>
            <a:lvl3pPr marL="1143000" indent="-228600" algn="l" rtl="0" eaLnBrk="0" fontAlgn="base" hangingPunct="0">
              <a:spcBef>
                <a:spcPct val="20000"/>
              </a:spcBef>
              <a:spcAft>
                <a:spcPct val="0"/>
              </a:spcAft>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eaLnBrk="0" fontAlgn="base" hangingPunct="0">
              <a:spcBef>
                <a:spcPct val="20000"/>
              </a:spcBef>
              <a:spcAft>
                <a:spcPct val="0"/>
              </a:spcAft>
              <a:buChar char="»"/>
              <a:defRPr sz="2000">
                <a:solidFill>
                  <a:schemeClr val="tx1"/>
                </a:solidFill>
                <a:latin typeface="Arial" charset="0"/>
              </a:defRPr>
            </a:lvl6pPr>
            <a:lvl7pPr marL="2971800" indent="-228600" algn="l" rtl="0" eaLnBrk="0" fontAlgn="base" hangingPunct="0">
              <a:spcBef>
                <a:spcPct val="20000"/>
              </a:spcBef>
              <a:spcAft>
                <a:spcPct val="0"/>
              </a:spcAft>
              <a:buChar char="»"/>
              <a:defRPr sz="2000">
                <a:solidFill>
                  <a:schemeClr val="tx1"/>
                </a:solidFill>
                <a:latin typeface="Arial" charset="0"/>
              </a:defRPr>
            </a:lvl7pPr>
            <a:lvl8pPr marL="3429000" indent="-228600" algn="l" rtl="0" eaLnBrk="0" fontAlgn="base" hangingPunct="0">
              <a:spcBef>
                <a:spcPct val="20000"/>
              </a:spcBef>
              <a:spcAft>
                <a:spcPct val="0"/>
              </a:spcAft>
              <a:buChar char="»"/>
              <a:defRPr sz="2000">
                <a:solidFill>
                  <a:schemeClr val="tx1"/>
                </a:solidFill>
                <a:latin typeface="Arial" charset="0"/>
              </a:defRPr>
            </a:lvl8pPr>
            <a:lvl9pPr marL="3886200" indent="-228600" algn="l" rtl="0" eaLnBrk="0" fontAlgn="base" hangingPunct="0">
              <a:spcBef>
                <a:spcPct val="20000"/>
              </a:spcBef>
              <a:spcAft>
                <a:spcPct val="0"/>
              </a:spcAft>
              <a:buChar char="»"/>
              <a:defRPr sz="2000">
                <a:solidFill>
                  <a:schemeClr val="tx1"/>
                </a:solidFill>
                <a:latin typeface="Arial" charset="0"/>
              </a:defRPr>
            </a:lvl9pPr>
          </a:lstStyle>
          <a:p>
            <a:pPr marL="0" indent="0" algn="r">
              <a:buFontTx/>
              <a:buNone/>
              <a:defRPr/>
            </a:pPr>
            <a:r>
              <a:rPr lang="en-US" sz="2400" b="1" kern="0" dirty="0">
                <a:latin typeface="Arial" panose="020B0604020202020204" pitchFamily="34" charset="0"/>
                <a:ea typeface="Cambria" panose="02040503050406030204" pitchFamily="18" charset="0"/>
              </a:rPr>
              <a:t>Case Studies</a:t>
            </a:r>
          </a:p>
        </p:txBody>
      </p:sp>
      <p:grpSp>
        <p:nvGrpSpPr>
          <p:cNvPr id="9" name="Group 8">
            <a:extLst>
              <a:ext uri="{FF2B5EF4-FFF2-40B4-BE49-F238E27FC236}">
                <a16:creationId xmlns:a16="http://schemas.microsoft.com/office/drawing/2014/main" id="{9A3CCD04-9708-466F-96E3-23F5352755A0}"/>
              </a:ext>
            </a:extLst>
          </p:cNvPr>
          <p:cNvGrpSpPr/>
          <p:nvPr/>
        </p:nvGrpSpPr>
        <p:grpSpPr>
          <a:xfrm>
            <a:off x="2988417" y="3110572"/>
            <a:ext cx="1401797" cy="1158983"/>
            <a:chOff x="4497604" y="3275884"/>
            <a:chExt cx="1401797" cy="1158983"/>
          </a:xfrm>
        </p:grpSpPr>
        <p:sp>
          <p:nvSpPr>
            <p:cNvPr id="40" name="TextBox 39">
              <a:extLst>
                <a:ext uri="{FF2B5EF4-FFF2-40B4-BE49-F238E27FC236}">
                  <a16:creationId xmlns:a16="http://schemas.microsoft.com/office/drawing/2014/main" id="{E4CAD01D-CBB5-4365-B447-8B5875803905}"/>
                </a:ext>
              </a:extLst>
            </p:cNvPr>
            <p:cNvSpPr txBox="1"/>
            <p:nvPr/>
          </p:nvSpPr>
          <p:spPr>
            <a:xfrm>
              <a:off x="4497604" y="3880869"/>
              <a:ext cx="1401797" cy="553998"/>
            </a:xfrm>
            <a:prstGeom prst="rect">
              <a:avLst/>
            </a:prstGeom>
            <a:noFill/>
          </p:spPr>
          <p:txBody>
            <a:bodyPr wrap="square">
              <a:spAutoFit/>
            </a:bodyPr>
            <a:lstStyle/>
            <a:p>
              <a:r>
                <a:rPr lang="en-US" altLang="ko-KR" sz="1000" dirty="0"/>
                <a:t>Admission and Enrollment portal for a University </a:t>
              </a: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8079" y="3275884"/>
              <a:ext cx="973301" cy="506117"/>
            </a:xfrm>
            <a:prstGeom prst="rect">
              <a:avLst/>
            </a:prstGeom>
          </p:spPr>
        </p:pic>
      </p:grpSp>
      <p:grpSp>
        <p:nvGrpSpPr>
          <p:cNvPr id="8" name="Group 7">
            <a:extLst>
              <a:ext uri="{FF2B5EF4-FFF2-40B4-BE49-F238E27FC236}">
                <a16:creationId xmlns:a16="http://schemas.microsoft.com/office/drawing/2014/main" id="{8BF20527-04D2-41DA-AEDE-7571E4BAA6C2}"/>
              </a:ext>
            </a:extLst>
          </p:cNvPr>
          <p:cNvGrpSpPr/>
          <p:nvPr/>
        </p:nvGrpSpPr>
        <p:grpSpPr>
          <a:xfrm>
            <a:off x="1535813" y="3101338"/>
            <a:ext cx="1367262" cy="1130349"/>
            <a:chOff x="2399425" y="3266156"/>
            <a:chExt cx="1367262" cy="1130349"/>
          </a:xfrm>
        </p:grpSpPr>
        <p:sp>
          <p:nvSpPr>
            <p:cNvPr id="33" name="TextBox 32">
              <a:extLst>
                <a:ext uri="{FF2B5EF4-FFF2-40B4-BE49-F238E27FC236}">
                  <a16:creationId xmlns:a16="http://schemas.microsoft.com/office/drawing/2014/main" id="{BE0F4A2A-ECD8-4FBF-A1E6-EEB51DD5B8B9}"/>
                </a:ext>
              </a:extLst>
            </p:cNvPr>
            <p:cNvSpPr txBox="1"/>
            <p:nvPr/>
          </p:nvSpPr>
          <p:spPr>
            <a:xfrm>
              <a:off x="2399425" y="3842507"/>
              <a:ext cx="1367262" cy="553998"/>
            </a:xfrm>
            <a:prstGeom prst="rect">
              <a:avLst/>
            </a:prstGeom>
            <a:noFill/>
          </p:spPr>
          <p:txBody>
            <a:bodyPr wrap="square">
              <a:spAutoFit/>
            </a:bodyPr>
            <a:lstStyle/>
            <a:p>
              <a:r>
                <a:rPr lang="en-US" sz="1000" dirty="0"/>
                <a:t>Managerial software for public schools in California.</a:t>
              </a:r>
              <a:endParaRPr lang="en-US" altLang="ko-KR" sz="1000" dirty="0"/>
            </a:p>
          </p:txBody>
        </p:sp>
        <p:pic>
          <p:nvPicPr>
            <p:cNvPr id="4" name="Picture 3"/>
            <p:cNvPicPr>
              <a:picLocks noChangeAspect="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303" t="26549" r="-303" b="21748"/>
            <a:stretch/>
          </p:blipFill>
          <p:spPr>
            <a:xfrm>
              <a:off x="2555292" y="3266156"/>
              <a:ext cx="1140710" cy="589773"/>
            </a:xfrm>
            <a:prstGeom prst="rect">
              <a:avLst/>
            </a:prstGeom>
          </p:spPr>
        </p:pic>
      </p:grpSp>
      <p:grpSp>
        <p:nvGrpSpPr>
          <p:cNvPr id="30" name="Group 29"/>
          <p:cNvGrpSpPr/>
          <p:nvPr/>
        </p:nvGrpSpPr>
        <p:grpSpPr>
          <a:xfrm>
            <a:off x="163377" y="3110097"/>
            <a:ext cx="1381333" cy="1722591"/>
            <a:chOff x="163377" y="3386862"/>
            <a:chExt cx="1381333" cy="1722591"/>
          </a:xfrm>
        </p:grpSpPr>
        <p:sp>
          <p:nvSpPr>
            <p:cNvPr id="12" name="TextBox 11">
              <a:extLst>
                <a:ext uri="{FF2B5EF4-FFF2-40B4-BE49-F238E27FC236}">
                  <a16:creationId xmlns:a16="http://schemas.microsoft.com/office/drawing/2014/main" id="{B8982769-ECCF-4506-AE9A-7210B12BDBE1}"/>
                </a:ext>
              </a:extLst>
            </p:cNvPr>
            <p:cNvSpPr txBox="1"/>
            <p:nvPr/>
          </p:nvSpPr>
          <p:spPr>
            <a:xfrm>
              <a:off x="188318" y="3939902"/>
              <a:ext cx="1356392" cy="1169551"/>
            </a:xfrm>
            <a:prstGeom prst="rect">
              <a:avLst/>
            </a:prstGeom>
            <a:noFill/>
          </p:spPr>
          <p:txBody>
            <a:bodyPr wrap="square">
              <a:spAutoFit/>
            </a:bodyPr>
            <a:lstStyle/>
            <a:p>
              <a:r>
                <a:rPr lang="en-US" altLang="ko-KR" sz="1000" dirty="0"/>
                <a:t>Educational platform consist of specific tablet for children, tailor made contents, mobile apps for parent plan their kids’ learning path </a:t>
              </a:r>
            </a:p>
          </p:txBody>
        </p:sp>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3377" y="3386862"/>
              <a:ext cx="1289836" cy="496091"/>
            </a:xfrm>
            <a:prstGeom prst="rect">
              <a:avLst/>
            </a:prstGeom>
          </p:spPr>
        </p:pic>
      </p:grpSp>
      <p:grpSp>
        <p:nvGrpSpPr>
          <p:cNvPr id="10" name="Group 9"/>
          <p:cNvGrpSpPr/>
          <p:nvPr/>
        </p:nvGrpSpPr>
        <p:grpSpPr>
          <a:xfrm>
            <a:off x="6012160" y="3180266"/>
            <a:ext cx="1591420" cy="1192314"/>
            <a:chOff x="6724996" y="3457031"/>
            <a:chExt cx="1591420" cy="1192314"/>
          </a:xfrm>
        </p:grpSpPr>
        <p:pic>
          <p:nvPicPr>
            <p:cNvPr id="1028" name="Picture 4" descr="https://logos-download.com/wp-content/uploads/2021/01/Ntt_Data_Logo.png"/>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6864496" y="3457031"/>
              <a:ext cx="1089961" cy="15891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E4CAD01D-CBB5-4365-B447-8B5875803905}"/>
                </a:ext>
              </a:extLst>
            </p:cNvPr>
            <p:cNvSpPr txBox="1"/>
            <p:nvPr/>
          </p:nvSpPr>
          <p:spPr>
            <a:xfrm>
              <a:off x="6724996" y="3941459"/>
              <a:ext cx="1591420" cy="707886"/>
            </a:xfrm>
            <a:prstGeom prst="rect">
              <a:avLst/>
            </a:prstGeom>
            <a:noFill/>
          </p:spPr>
          <p:txBody>
            <a:bodyPr wrap="square">
              <a:spAutoFit/>
            </a:bodyPr>
            <a:lstStyle/>
            <a:p>
              <a:r>
                <a:rPr lang="en-US" altLang="ko-KR" sz="1000" dirty="0"/>
                <a:t>Converting thousands of educational contents (K12) from Flash to HTML5 </a:t>
              </a:r>
            </a:p>
          </p:txBody>
        </p:sp>
      </p:grpSp>
      <p:grpSp>
        <p:nvGrpSpPr>
          <p:cNvPr id="3" name="Group 2"/>
          <p:cNvGrpSpPr/>
          <p:nvPr/>
        </p:nvGrpSpPr>
        <p:grpSpPr>
          <a:xfrm>
            <a:off x="7431417" y="2643758"/>
            <a:ext cx="1591420" cy="2190486"/>
            <a:chOff x="7431417" y="2920523"/>
            <a:chExt cx="1591420" cy="2190486"/>
          </a:xfrm>
        </p:grpSpPr>
        <p:pic>
          <p:nvPicPr>
            <p:cNvPr id="1030" name="Picture 6" descr="https://upload.wikimedia.org/wikipedia/commons/thumb/e/e7/Elsevier.svg/640px-Elsevier.svg.png"/>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7496019" y="2920523"/>
              <a:ext cx="807999" cy="888799"/>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4CAD01D-CBB5-4365-B447-8B5875803905}"/>
                </a:ext>
              </a:extLst>
            </p:cNvPr>
            <p:cNvSpPr txBox="1"/>
            <p:nvPr/>
          </p:nvSpPr>
          <p:spPr>
            <a:xfrm>
              <a:off x="7431417" y="3941458"/>
              <a:ext cx="1591420" cy="1169551"/>
            </a:xfrm>
            <a:prstGeom prst="rect">
              <a:avLst/>
            </a:prstGeom>
            <a:noFill/>
          </p:spPr>
          <p:txBody>
            <a:bodyPr wrap="square">
              <a:spAutoFit/>
            </a:bodyPr>
            <a:lstStyle/>
            <a:p>
              <a:r>
                <a:rPr lang="en-US" altLang="ko-KR" sz="1000" dirty="0"/>
                <a:t>Extracting and indexing metadata from multiple Elsevier’s CD-based journal articles databases for integrated online search with other materials in library  </a:t>
              </a:r>
            </a:p>
          </p:txBody>
        </p:sp>
      </p:grpSp>
      <p:grpSp>
        <p:nvGrpSpPr>
          <p:cNvPr id="7" name="Group 6"/>
          <p:cNvGrpSpPr/>
          <p:nvPr/>
        </p:nvGrpSpPr>
        <p:grpSpPr>
          <a:xfrm>
            <a:off x="4501836" y="3101338"/>
            <a:ext cx="1518315" cy="1451547"/>
            <a:chOff x="4501836" y="3378103"/>
            <a:chExt cx="1518315" cy="1451547"/>
          </a:xfrm>
        </p:grpSpPr>
        <p:sp>
          <p:nvSpPr>
            <p:cNvPr id="44" name="TextBox 43">
              <a:extLst>
                <a:ext uri="{FF2B5EF4-FFF2-40B4-BE49-F238E27FC236}">
                  <a16:creationId xmlns:a16="http://schemas.microsoft.com/office/drawing/2014/main" id="{E4CAD01D-CBB5-4365-B447-8B5875803905}"/>
                </a:ext>
              </a:extLst>
            </p:cNvPr>
            <p:cNvSpPr txBox="1"/>
            <p:nvPr/>
          </p:nvSpPr>
          <p:spPr>
            <a:xfrm>
              <a:off x="4501836" y="3967876"/>
              <a:ext cx="1518315" cy="861774"/>
            </a:xfrm>
            <a:prstGeom prst="rect">
              <a:avLst/>
            </a:prstGeom>
            <a:noFill/>
          </p:spPr>
          <p:txBody>
            <a:bodyPr wrap="square">
              <a:spAutoFit/>
            </a:bodyPr>
            <a:lstStyle/>
            <a:p>
              <a:r>
                <a:rPr lang="en-US" altLang="en-US" sz="1000" dirty="0"/>
                <a:t>Mobile app powered by advanced voice recognition technology for practicing English speaking skills.</a:t>
              </a:r>
              <a:endParaRPr lang="en-US" altLang="ko-KR" sz="1000" dirty="0"/>
            </a:p>
          </p:txBody>
        </p:sp>
        <p:pic>
          <p:nvPicPr>
            <p:cNvPr id="19" name="Picture 18"/>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4578985" y="3378103"/>
              <a:ext cx="1200602" cy="425058"/>
            </a:xfrm>
            <a:prstGeom prst="rect">
              <a:avLst/>
            </a:prstGeom>
          </p:spPr>
        </p:pic>
      </p:grpSp>
      <p:sp>
        <p:nvSpPr>
          <p:cNvPr id="31" name="Rectangle 30"/>
          <p:cNvSpPr/>
          <p:nvPr/>
        </p:nvSpPr>
        <p:spPr>
          <a:xfrm>
            <a:off x="3751903" y="2387084"/>
            <a:ext cx="1640193" cy="369332"/>
          </a:xfrm>
          <a:prstGeom prst="rect">
            <a:avLst/>
          </a:prstGeom>
        </p:spPr>
        <p:txBody>
          <a:bodyPr wrap="none">
            <a:spAutoFit/>
          </a:bodyPr>
          <a:lstStyle/>
          <a:p>
            <a:r>
              <a:rPr lang="en-US" dirty="0"/>
              <a:t>100,000+ JPY</a:t>
            </a:r>
          </a:p>
        </p:txBody>
      </p:sp>
    </p:spTree>
    <p:extLst>
      <p:ext uri="{BB962C8B-B14F-4D97-AF65-F5344CB8AC3E}">
        <p14:creationId xmlns:p14="http://schemas.microsoft.com/office/powerpoint/2010/main" val="1437310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1275606"/>
            <a:ext cx="6696744" cy="3645933"/>
          </a:xfrm>
          <a:prstGeom prst="rect">
            <a:avLst/>
          </a:prstGeom>
        </p:spPr>
      </p:pic>
      <p:sp>
        <p:nvSpPr>
          <p:cNvPr id="6" name="Text Placeholder 1"/>
          <p:cNvSpPr>
            <a:spLocks noGrp="1"/>
          </p:cNvSpPr>
          <p:nvPr>
            <p:ph type="body" sz="quarter" idx="4294967295"/>
          </p:nvPr>
        </p:nvSpPr>
        <p:spPr>
          <a:xfrm>
            <a:off x="339787" y="699542"/>
            <a:ext cx="8680450" cy="542925"/>
          </a:xfrm>
        </p:spPr>
        <p:txBody>
          <a:bodyPr>
            <a:normAutofit/>
          </a:bodyPr>
          <a:lstStyle/>
          <a:p>
            <a:pPr marL="0" indent="0" algn="ctr">
              <a:buNone/>
              <a:defRPr/>
            </a:pPr>
            <a:r>
              <a:rPr lang="en-US" sz="2400" b="1" dirty="0">
                <a:latin typeface="Arial" panose="020B0604020202020204" pitchFamily="34" charset="0"/>
                <a:ea typeface="Cambria" panose="02040503050406030204" pitchFamily="18" charset="0"/>
                <a:cs typeface="Arial" panose="020B0604020202020204" pitchFamily="34" charset="0"/>
              </a:rPr>
              <a:t>Our team can be yours. Thank you!</a:t>
            </a:r>
          </a:p>
        </p:txBody>
      </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DE4EA267-3498-491C-B188-188909CC8707}"/>
              </a:ext>
            </a:extLst>
          </p:cNvPr>
          <p:cNvSpPr txBox="1"/>
          <p:nvPr/>
        </p:nvSpPr>
        <p:spPr>
          <a:xfrm>
            <a:off x="8904288" y="4803775"/>
            <a:ext cx="335348" cy="253916"/>
          </a:xfrm>
          <a:prstGeom prst="rect">
            <a:avLst/>
          </a:prstGeom>
          <a:noFill/>
        </p:spPr>
        <p:txBody>
          <a:bodyPr wrap="none">
            <a:spAutoFit/>
          </a:bodyPr>
          <a:lstStyle/>
          <a:p>
            <a:pPr eaLnBrk="1" hangingPunct="1">
              <a:defRPr/>
            </a:pPr>
            <a:r>
              <a:rPr lang="en-US" sz="1050" b="1" dirty="0">
                <a:solidFill>
                  <a:schemeClr val="bg1"/>
                </a:solidFill>
              </a:rPr>
              <a:t>23</a:t>
            </a:r>
          </a:p>
        </p:txBody>
      </p:sp>
      <p:sp>
        <p:nvSpPr>
          <p:cNvPr id="35" name="Title 2">
            <a:extLst>
              <a:ext uri="{FF2B5EF4-FFF2-40B4-BE49-F238E27FC236}">
                <a16:creationId xmlns:a16="http://schemas.microsoft.com/office/drawing/2014/main" id="{53AB7933-2670-4C91-BD6B-39C4BE586FFB}"/>
              </a:ext>
            </a:extLst>
          </p:cNvPr>
          <p:cNvSpPr>
            <a:spLocks noGrp="1"/>
          </p:cNvSpPr>
          <p:nvPr>
            <p:ph type="title"/>
          </p:nvPr>
        </p:nvSpPr>
        <p:spPr>
          <a:xfrm>
            <a:off x="4837" y="85725"/>
            <a:ext cx="8858250" cy="642938"/>
          </a:xfrm>
        </p:spPr>
        <p:txBody>
          <a:bodyPr/>
          <a:lstStyle/>
          <a:p>
            <a:pPr eaLnBrk="1" hangingPunct="1">
              <a:spcBef>
                <a:spcPct val="0"/>
              </a:spcBef>
              <a:buFontTx/>
              <a:buNone/>
            </a:pPr>
            <a:r>
              <a:rPr lang="en-US" altLang="en-US" sz="2000" b="1" dirty="0" err="1">
                <a:solidFill>
                  <a:schemeClr val="tx1"/>
                </a:solidFill>
              </a:rPr>
              <a:t>Tinhvan</a:t>
            </a:r>
            <a:r>
              <a:rPr lang="en-US" altLang="en-US" sz="2000" b="1" dirty="0">
                <a:solidFill>
                  <a:schemeClr val="tx1"/>
                </a:solidFill>
              </a:rPr>
              <a:t> Software (TSO)</a:t>
            </a:r>
            <a:endParaRPr lang="en-US" altLang="en-US" sz="2000" dirty="0">
              <a:solidFill>
                <a:schemeClr val="tx1"/>
              </a:solidFill>
            </a:endParaRPr>
          </a:p>
        </p:txBody>
      </p:sp>
      <p:sp>
        <p:nvSpPr>
          <p:cNvPr id="24" name="TextBox 5">
            <a:extLst>
              <a:ext uri="{FF2B5EF4-FFF2-40B4-BE49-F238E27FC236}">
                <a16:creationId xmlns:a16="http://schemas.microsoft.com/office/drawing/2014/main" id="{8EF6531E-499D-41CE-994E-D0A744B333B8}"/>
              </a:ext>
            </a:extLst>
          </p:cNvPr>
          <p:cNvSpPr txBox="1">
            <a:spLocks noChangeArrowheads="1"/>
          </p:cNvSpPr>
          <p:nvPr/>
        </p:nvSpPr>
        <p:spPr bwMode="auto">
          <a:xfrm>
            <a:off x="251520" y="1529468"/>
            <a:ext cx="468052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endParaRPr lang="en-US" altLang="en-US" sz="1100" b="1" dirty="0">
              <a:solidFill>
                <a:srgbClr val="000099"/>
              </a:solidFill>
              <a:latin typeface="Arial" panose="020B0604020202020204" pitchFamily="34" charset="0"/>
              <a:ea typeface="MS PGothic" pitchFamily="34" charset="-128"/>
            </a:endParaRPr>
          </a:p>
          <a:p>
            <a:pPr marL="457200" indent="-285750" eaLnBrk="1" hangingPunct="1">
              <a:lnSpc>
                <a:spcPct val="150000"/>
              </a:lnSpc>
              <a:spcBef>
                <a:spcPct val="0"/>
              </a:spcBef>
              <a:buClr>
                <a:srgbClr val="FFC000"/>
              </a:buClr>
              <a:buFont typeface="Wingdings" panose="05000000000000000000" pitchFamily="2" charset="2"/>
              <a:buChar char="§"/>
              <a:defRPr/>
            </a:pPr>
            <a:r>
              <a:rPr lang="en-US" altLang="en-US" sz="1100" dirty="0">
                <a:latin typeface="Arial" panose="020B0604020202020204" pitchFamily="34" charset="0"/>
                <a:ea typeface="MS PGothic" pitchFamily="34" charset="-128"/>
              </a:rPr>
              <a:t>Country: </a:t>
            </a:r>
            <a:r>
              <a:rPr lang="en-US" altLang="en-US" sz="1100" b="1" dirty="0">
                <a:latin typeface="Arial" panose="020B0604020202020204" pitchFamily="34" charset="0"/>
                <a:ea typeface="MS PGothic" pitchFamily="34" charset="-128"/>
              </a:rPr>
              <a:t>Vietnam </a:t>
            </a:r>
            <a:r>
              <a:rPr lang="en-US" altLang="en-US" sz="1100" dirty="0">
                <a:latin typeface="Arial" panose="020B0604020202020204" pitchFamily="34" charset="0"/>
                <a:ea typeface="MS PGothic" pitchFamily="34" charset="-128"/>
              </a:rPr>
              <a:t>(GMT+7) </a:t>
            </a:r>
          </a:p>
          <a:p>
            <a:pPr marL="457200" indent="-285750" eaLnBrk="1" hangingPunct="1">
              <a:lnSpc>
                <a:spcPct val="150000"/>
              </a:lnSpc>
              <a:spcBef>
                <a:spcPct val="0"/>
              </a:spcBef>
              <a:buClr>
                <a:srgbClr val="FFC000"/>
              </a:buClr>
              <a:buFont typeface="Wingdings" panose="05000000000000000000" pitchFamily="2" charset="2"/>
              <a:buChar char="§"/>
              <a:defRPr/>
            </a:pPr>
            <a:r>
              <a:rPr lang="en-US" altLang="en-US" sz="1100" dirty="0">
                <a:latin typeface="Arial" panose="020B0604020202020204" pitchFamily="34" charset="0"/>
                <a:ea typeface="MS PGothic" pitchFamily="34" charset="-128"/>
              </a:rPr>
              <a:t>Years of operation: 16</a:t>
            </a:r>
          </a:p>
          <a:p>
            <a:pPr marL="457200" indent="-285750" eaLnBrk="1" hangingPunct="1">
              <a:lnSpc>
                <a:spcPct val="150000"/>
              </a:lnSpc>
              <a:spcBef>
                <a:spcPct val="0"/>
              </a:spcBef>
              <a:buClr>
                <a:srgbClr val="FFC000"/>
              </a:buClr>
              <a:buFont typeface="Wingdings" panose="05000000000000000000" pitchFamily="2" charset="2"/>
              <a:buChar char="§"/>
              <a:defRPr/>
            </a:pPr>
            <a:r>
              <a:rPr lang="en-US" altLang="en-US" sz="1100" dirty="0">
                <a:latin typeface="Arial" panose="020B0604020202020204" pitchFamily="34" charset="0"/>
                <a:ea typeface="MS PGothic" pitchFamily="34" charset="-128"/>
              </a:rPr>
              <a:t>Employees: 250</a:t>
            </a:r>
            <a:endParaRPr lang="en-US" altLang="en-US" sz="1100" b="1" dirty="0">
              <a:latin typeface="Arial" panose="020B0604020202020204" pitchFamily="34" charset="0"/>
              <a:ea typeface="MS PGothic" pitchFamily="34" charset="-128"/>
            </a:endParaRPr>
          </a:p>
          <a:p>
            <a:pPr marL="457200" lvl="1" algn="just" eaLnBrk="1" hangingPunct="1">
              <a:lnSpc>
                <a:spcPct val="150000"/>
              </a:lnSpc>
              <a:spcBef>
                <a:spcPct val="0"/>
              </a:spcBef>
              <a:buClr>
                <a:srgbClr val="FFC000"/>
              </a:buClr>
              <a:buFont typeface="Wingdings" panose="05000000000000000000" pitchFamily="2" charset="2"/>
              <a:buChar char="§"/>
              <a:defRPr/>
            </a:pPr>
            <a:r>
              <a:rPr lang="en-US" altLang="en-US" sz="1100" dirty="0">
                <a:latin typeface="Arial" panose="020B0604020202020204" pitchFamily="34" charset="0"/>
                <a:ea typeface="MS PGothic" pitchFamily="34" charset="-128"/>
              </a:rPr>
              <a:t>Offices: Hanoi, Ho Chi Minh City, Tokyo</a:t>
            </a:r>
          </a:p>
          <a:p>
            <a:pPr marL="457200" lvl="1" algn="just" eaLnBrk="1" hangingPunct="1">
              <a:lnSpc>
                <a:spcPct val="150000"/>
              </a:lnSpc>
              <a:spcBef>
                <a:spcPct val="0"/>
              </a:spcBef>
              <a:buClr>
                <a:srgbClr val="FFC000"/>
              </a:buClr>
              <a:buFont typeface="Wingdings" panose="05000000000000000000" pitchFamily="2" charset="2"/>
              <a:buChar char="§"/>
              <a:defRPr/>
            </a:pPr>
            <a:r>
              <a:rPr lang="en-US" altLang="en-US" sz="1100" dirty="0">
                <a:latin typeface="Arial" panose="020B0604020202020204" pitchFamily="34" charset="0"/>
                <a:ea typeface="MS PGothic" pitchFamily="34" charset="-128"/>
              </a:rPr>
              <a:t>Website: </a:t>
            </a:r>
            <a:r>
              <a:rPr lang="en-US" altLang="en-US" sz="1100" dirty="0">
                <a:latin typeface="Arial" panose="020B0604020202020204" pitchFamily="34" charset="0"/>
                <a:ea typeface="MS PGothic" pitchFamily="34" charset="-128"/>
                <a:hlinkClick r:id="rId3">
                  <a:extLst>
                    <a:ext uri="{A12FA001-AC4F-418D-AE19-62706E023703}">
                      <ahyp:hlinkClr xmlns:ahyp="http://schemas.microsoft.com/office/drawing/2018/hyperlinkcolor" val="tx"/>
                    </a:ext>
                  </a:extLst>
                </a:hlinkClick>
              </a:rPr>
              <a:t>http://tvo.vn</a:t>
            </a:r>
            <a:r>
              <a:rPr lang="en-US" altLang="en-US" sz="1100" dirty="0">
                <a:latin typeface="Arial" panose="020B0604020202020204" pitchFamily="34" charset="0"/>
                <a:ea typeface="MS PGothic" pitchFamily="34" charset="-128"/>
              </a:rPr>
              <a:t> </a:t>
            </a:r>
            <a:endParaRPr lang="vi-VN" altLang="en-US" sz="1100" dirty="0">
              <a:latin typeface="Arial" panose="020B0604020202020204" pitchFamily="34" charset="0"/>
              <a:ea typeface="MS PGothic" pitchFamily="34" charset="-128"/>
            </a:endParaRPr>
          </a:p>
          <a:p>
            <a:pPr marL="457200" lvl="1" algn="just" eaLnBrk="1" hangingPunct="1">
              <a:lnSpc>
                <a:spcPct val="150000"/>
              </a:lnSpc>
              <a:spcBef>
                <a:spcPct val="0"/>
              </a:spcBef>
              <a:buClr>
                <a:srgbClr val="FFC000"/>
              </a:buClr>
              <a:buFont typeface="Wingdings" panose="05000000000000000000" pitchFamily="2" charset="2"/>
              <a:buChar char="§"/>
              <a:defRPr/>
            </a:pPr>
            <a:r>
              <a:rPr lang="en-US" altLang="en-US" sz="1100" dirty="0">
                <a:latin typeface="Arial" panose="020B0604020202020204" pitchFamily="34" charset="0"/>
                <a:ea typeface="MS PGothic" pitchFamily="34" charset="-128"/>
              </a:rPr>
              <a:t>Current key markets: Vietnam, Japan, SEA, Germany</a:t>
            </a:r>
          </a:p>
        </p:txBody>
      </p:sp>
      <p:graphicFrame>
        <p:nvGraphicFramePr>
          <p:cNvPr id="9" name="Diagram 8">
            <a:extLst>
              <a:ext uri="{FF2B5EF4-FFF2-40B4-BE49-F238E27FC236}">
                <a16:creationId xmlns:a16="http://schemas.microsoft.com/office/drawing/2014/main" id="{53A93AE2-47DF-444B-BCD0-C2774A75C933}"/>
              </a:ext>
            </a:extLst>
          </p:cNvPr>
          <p:cNvGraphicFramePr/>
          <p:nvPr>
            <p:extLst>
              <p:ext uri="{D42A27DB-BD31-4B8C-83A1-F6EECF244321}">
                <p14:modId xmlns:p14="http://schemas.microsoft.com/office/powerpoint/2010/main" val="184830364"/>
              </p:ext>
            </p:extLst>
          </p:nvPr>
        </p:nvGraphicFramePr>
        <p:xfrm>
          <a:off x="3923928" y="874893"/>
          <a:ext cx="6064462" cy="40558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3" name="Google Shape;104;p2"/>
          <p:cNvSpPr txBox="1"/>
          <p:nvPr/>
        </p:nvSpPr>
        <p:spPr>
          <a:xfrm>
            <a:off x="-1" y="783854"/>
            <a:ext cx="4788025" cy="861774"/>
          </a:xfrm>
          <a:prstGeom prst="rect">
            <a:avLst/>
          </a:prstGeom>
          <a:solidFill>
            <a:schemeClr val="accent1"/>
          </a:solidFill>
          <a:ln>
            <a:noFill/>
          </a:ln>
        </p:spPr>
        <p:txBody>
          <a:bodyPr spcFirstLastPara="1" wrap="square" lIns="182880" tIns="91440" rIns="91440" bIns="91440" anchor="t" anchorCtr="0">
            <a:spAutoFit/>
          </a:bodyPr>
          <a:lstStyle/>
          <a:p>
            <a:pPr marL="0" marR="0" lvl="0" indent="0" algn="l" rtl="0">
              <a:spcBef>
                <a:spcPts val="0"/>
              </a:spcBef>
              <a:spcAft>
                <a:spcPts val="0"/>
              </a:spcAft>
              <a:buNone/>
            </a:pPr>
            <a:r>
              <a:rPr lang="en-US" sz="1400" b="1" dirty="0">
                <a:solidFill>
                  <a:schemeClr val="lt1"/>
                </a:solidFill>
                <a:latin typeface="Arial"/>
                <a:cs typeface="Arial"/>
                <a:sym typeface="Arial"/>
              </a:rPr>
              <a:t>Who we are</a:t>
            </a:r>
            <a:endParaRPr dirty="0"/>
          </a:p>
          <a:p>
            <a:pPr marL="0" marR="0" lvl="0" indent="0" algn="l" rtl="0">
              <a:spcBef>
                <a:spcPts val="0"/>
              </a:spcBef>
              <a:spcAft>
                <a:spcPts val="0"/>
              </a:spcAft>
              <a:buNone/>
            </a:pPr>
            <a:r>
              <a:rPr lang="en-US" sz="1000" dirty="0">
                <a:solidFill>
                  <a:schemeClr val="lt1"/>
                </a:solidFill>
                <a:latin typeface="Arial"/>
                <a:ea typeface="Arial"/>
                <a:cs typeface="Arial"/>
                <a:sym typeface="Arial"/>
              </a:rPr>
              <a:t>TSO is a trustworthy partner in the global IT outsourcing market. Our rich and proven working experiences and technology expertise can meet the demands and standards of customers in diversified fields around the world.</a:t>
            </a:r>
            <a:endParaRPr dirty="0"/>
          </a:p>
        </p:txBody>
      </p:sp>
      <p:grpSp>
        <p:nvGrpSpPr>
          <p:cNvPr id="8" name="Group 7"/>
          <p:cNvGrpSpPr/>
          <p:nvPr/>
        </p:nvGrpSpPr>
        <p:grpSpPr>
          <a:xfrm>
            <a:off x="107504" y="3405877"/>
            <a:ext cx="3952382" cy="1524856"/>
            <a:chOff x="107504" y="3405877"/>
            <a:chExt cx="3952382" cy="1524856"/>
          </a:xfrm>
        </p:grpSpPr>
        <p:pic>
          <p:nvPicPr>
            <p:cNvPr id="5" name="Picture 4"/>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07504" y="3405877"/>
              <a:ext cx="3952382" cy="1524856"/>
            </a:xfrm>
            <a:prstGeom prst="rect">
              <a:avLst/>
            </a:prstGeom>
          </p:spPr>
        </p:pic>
        <p:pic>
          <p:nvPicPr>
            <p:cNvPr id="6" name="Picture 5"/>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223212" y="4005743"/>
              <a:ext cx="169303" cy="212071"/>
            </a:xfrm>
            <a:prstGeom prst="rect">
              <a:avLst/>
            </a:prstGeom>
          </p:spPr>
        </p:pic>
      </p:grpSp>
      <p:pic>
        <p:nvPicPr>
          <p:cNvPr id="2" name="Picture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19872" y="3943366"/>
            <a:ext cx="1434952" cy="1078406"/>
          </a:xfrm>
          <a:prstGeom prst="rect">
            <a:avLst/>
          </a:prstGeom>
        </p:spPr>
      </p:pic>
    </p:spTree>
    <p:extLst>
      <p:ext uri="{BB962C8B-B14F-4D97-AF65-F5344CB8AC3E}">
        <p14:creationId xmlns:p14="http://schemas.microsoft.com/office/powerpoint/2010/main" val="2504338109"/>
      </p:ext>
    </p:extLst>
  </p:cSld>
  <p:clrMapOvr>
    <a:masterClrMapping/>
  </p:clrMapOvr>
  <p:transition spd="slow">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82385162-A62F-4914-9A20-A0CF56F059CB}"/>
              </a:ext>
            </a:extLst>
          </p:cNvPr>
          <p:cNvSpPr txBox="1"/>
          <p:nvPr/>
        </p:nvSpPr>
        <p:spPr>
          <a:xfrm>
            <a:off x="392162" y="2809840"/>
            <a:ext cx="2966766" cy="553998"/>
          </a:xfrm>
          <a:prstGeom prst="rect">
            <a:avLst/>
          </a:prstGeom>
          <a:noFill/>
        </p:spPr>
        <p:txBody>
          <a:bodyPr wrap="square" rtlCol="0">
            <a:spAutoFit/>
          </a:bodyPr>
          <a:lstStyle/>
          <a:p>
            <a:r>
              <a:rPr lang="en-US" altLang="ko-KR" sz="1000" dirty="0">
                <a:solidFill>
                  <a:schemeClr val="tx1">
                    <a:lumMod val="75000"/>
                    <a:lumOff val="25000"/>
                  </a:schemeClr>
                </a:solidFill>
              </a:rPr>
              <a:t>Testing every night. Test results available in the next  morning.</a:t>
            </a:r>
          </a:p>
          <a:p>
            <a:endParaRPr lang="en-US" altLang="ko-KR" sz="1000" dirty="0">
              <a:solidFill>
                <a:schemeClr val="tx1">
                  <a:lumMod val="75000"/>
                  <a:lumOff val="25000"/>
                </a:schemeClr>
              </a:solidFill>
            </a:endParaRPr>
          </a:p>
        </p:txBody>
      </p:sp>
      <p:sp>
        <p:nvSpPr>
          <p:cNvPr id="61" name="Rectangle 60"/>
          <p:cNvSpPr/>
          <p:nvPr/>
        </p:nvSpPr>
        <p:spPr>
          <a:xfrm>
            <a:off x="3789127" y="1635646"/>
            <a:ext cx="1475962" cy="3384376"/>
          </a:xfrm>
          <a:prstGeom prst="rect">
            <a:avLst/>
          </a:prstGeom>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4294967295"/>
          </p:nvPr>
        </p:nvSpPr>
        <p:spPr>
          <a:xfrm>
            <a:off x="463550" y="173038"/>
            <a:ext cx="8680450" cy="542925"/>
          </a:xfrm>
        </p:spPr>
        <p:txBody>
          <a:bodyPr>
            <a:normAutofit/>
          </a:bodyPr>
          <a:lstStyle/>
          <a:p>
            <a:pPr marL="0" indent="0" algn="r">
              <a:buNone/>
              <a:defRPr/>
            </a:pPr>
            <a:r>
              <a:rPr lang="en-US" sz="2400" b="1" dirty="0">
                <a:latin typeface="Arial" panose="020B0604020202020204" pitchFamily="34" charset="0"/>
                <a:ea typeface="Cambria" panose="02040503050406030204" pitchFamily="18" charset="0"/>
                <a:cs typeface="Arial" panose="020B0604020202020204" pitchFamily="34" charset="0"/>
              </a:rPr>
              <a:t>“Follow the sun” QA Services</a:t>
            </a:r>
          </a:p>
        </p:txBody>
      </p:sp>
      <p:sp>
        <p:nvSpPr>
          <p:cNvPr id="30" name="TextBox 29">
            <a:extLst>
              <a:ext uri="{FF2B5EF4-FFF2-40B4-BE49-F238E27FC236}">
                <a16:creationId xmlns:a16="http://schemas.microsoft.com/office/drawing/2014/main" id="{01CC4C31-C22C-4364-A6C2-6B0916B43335}"/>
              </a:ext>
            </a:extLst>
          </p:cNvPr>
          <p:cNvSpPr txBox="1"/>
          <p:nvPr/>
        </p:nvSpPr>
        <p:spPr>
          <a:xfrm>
            <a:off x="391543" y="1690134"/>
            <a:ext cx="3172345" cy="523220"/>
          </a:xfrm>
          <a:prstGeom prst="rect">
            <a:avLst/>
          </a:prstGeom>
          <a:noFill/>
        </p:spPr>
        <p:txBody>
          <a:bodyPr wrap="square" rtlCol="0">
            <a:spAutoFit/>
          </a:bodyPr>
          <a:lstStyle/>
          <a:p>
            <a:r>
              <a:rPr lang="en-US" altLang="ko-KR" sz="1400" b="1" dirty="0">
                <a:solidFill>
                  <a:srgbClr val="FFC000"/>
                </a:solidFill>
              </a:rPr>
              <a:t>Dedicated QA team working out of hours</a:t>
            </a:r>
            <a:endParaRPr lang="ko-KR" altLang="en-US" sz="1400" b="1" dirty="0">
              <a:solidFill>
                <a:srgbClr val="FFC000"/>
              </a:solidFill>
            </a:endParaRPr>
          </a:p>
        </p:txBody>
      </p:sp>
      <p:sp>
        <p:nvSpPr>
          <p:cNvPr id="36" name="TextBox 35">
            <a:extLst>
              <a:ext uri="{FF2B5EF4-FFF2-40B4-BE49-F238E27FC236}">
                <a16:creationId xmlns:a16="http://schemas.microsoft.com/office/drawing/2014/main" id="{1974BD19-292D-4735-AC02-0C1E7A8472F8}"/>
              </a:ext>
            </a:extLst>
          </p:cNvPr>
          <p:cNvSpPr txBox="1"/>
          <p:nvPr/>
        </p:nvSpPr>
        <p:spPr>
          <a:xfrm>
            <a:off x="377696" y="3140408"/>
            <a:ext cx="3181911" cy="307777"/>
          </a:xfrm>
          <a:prstGeom prst="rect">
            <a:avLst/>
          </a:prstGeom>
          <a:noFill/>
        </p:spPr>
        <p:txBody>
          <a:bodyPr wrap="square" rtlCol="0">
            <a:spAutoFit/>
          </a:bodyPr>
          <a:lstStyle/>
          <a:p>
            <a:r>
              <a:rPr lang="en-US" altLang="ko-KR" sz="1400" b="1" dirty="0">
                <a:solidFill>
                  <a:srgbClr val="FFC000"/>
                </a:solidFill>
              </a:rPr>
              <a:t>Code review</a:t>
            </a:r>
          </a:p>
        </p:txBody>
      </p:sp>
      <p:sp>
        <p:nvSpPr>
          <p:cNvPr id="41" name="TextBox 40">
            <a:extLst>
              <a:ext uri="{FF2B5EF4-FFF2-40B4-BE49-F238E27FC236}">
                <a16:creationId xmlns:a16="http://schemas.microsoft.com/office/drawing/2014/main" id="{BAEEFCFD-E9E7-4411-B326-7008211164B4}"/>
              </a:ext>
            </a:extLst>
          </p:cNvPr>
          <p:cNvSpPr txBox="1"/>
          <p:nvPr/>
        </p:nvSpPr>
        <p:spPr>
          <a:xfrm>
            <a:off x="5724128" y="2941791"/>
            <a:ext cx="3168352" cy="307777"/>
          </a:xfrm>
          <a:prstGeom prst="rect">
            <a:avLst/>
          </a:prstGeom>
          <a:noFill/>
        </p:spPr>
        <p:txBody>
          <a:bodyPr wrap="square" rtlCol="0">
            <a:spAutoFit/>
          </a:bodyPr>
          <a:lstStyle/>
          <a:p>
            <a:r>
              <a:rPr lang="en-US" altLang="ko-KR" sz="1400" b="1" dirty="0">
                <a:solidFill>
                  <a:srgbClr val="4F81BD"/>
                </a:solidFill>
              </a:rPr>
              <a:t>Mastering a variety of testing tools  </a:t>
            </a:r>
            <a:endParaRPr lang="ko-KR" altLang="en-US" sz="1400" b="1" dirty="0">
              <a:solidFill>
                <a:srgbClr val="4F81BD"/>
              </a:solidFill>
            </a:endParaRPr>
          </a:p>
        </p:txBody>
      </p:sp>
      <p:sp>
        <p:nvSpPr>
          <p:cNvPr id="45" name="TextBox 44">
            <a:extLst>
              <a:ext uri="{FF2B5EF4-FFF2-40B4-BE49-F238E27FC236}">
                <a16:creationId xmlns:a16="http://schemas.microsoft.com/office/drawing/2014/main" id="{20F2B447-F3AC-4402-9F5E-6148FC04B886}"/>
              </a:ext>
            </a:extLst>
          </p:cNvPr>
          <p:cNvSpPr txBox="1"/>
          <p:nvPr/>
        </p:nvSpPr>
        <p:spPr>
          <a:xfrm>
            <a:off x="5724128" y="1899715"/>
            <a:ext cx="3456384" cy="307777"/>
          </a:xfrm>
          <a:prstGeom prst="rect">
            <a:avLst/>
          </a:prstGeom>
          <a:noFill/>
          <a:ln>
            <a:noFill/>
          </a:ln>
        </p:spPr>
        <p:txBody>
          <a:bodyPr wrap="square" rtlCol="0">
            <a:spAutoFit/>
          </a:bodyPr>
          <a:lstStyle/>
          <a:p>
            <a:r>
              <a:rPr lang="en-US" altLang="ko-KR" sz="1400" b="1" dirty="0">
                <a:solidFill>
                  <a:srgbClr val="4F81BD"/>
                </a:solidFill>
              </a:rPr>
              <a:t>Sizeable resource pool</a:t>
            </a:r>
          </a:p>
        </p:txBody>
      </p:sp>
      <p:sp>
        <p:nvSpPr>
          <p:cNvPr id="72" name="TextBox 71">
            <a:extLst>
              <a:ext uri="{FF2B5EF4-FFF2-40B4-BE49-F238E27FC236}">
                <a16:creationId xmlns:a16="http://schemas.microsoft.com/office/drawing/2014/main" id="{2A37D22C-540D-4534-BC72-B30739863EC8}"/>
              </a:ext>
            </a:extLst>
          </p:cNvPr>
          <p:cNvSpPr txBox="1"/>
          <p:nvPr/>
        </p:nvSpPr>
        <p:spPr>
          <a:xfrm>
            <a:off x="107504" y="3795886"/>
            <a:ext cx="3434041" cy="861774"/>
          </a:xfrm>
          <a:prstGeom prst="rect">
            <a:avLst/>
          </a:prstGeom>
          <a:noFill/>
        </p:spPr>
        <p:txBody>
          <a:bodyPr wrap="square">
            <a:spAutoFit/>
          </a:bodyPr>
          <a:lstStyle/>
          <a:p>
            <a:pPr marL="1085850" lvl="2" indent="-171450">
              <a:buFont typeface="Arial" panose="020B0604020202020204" pitchFamily="34" charset="0"/>
              <a:buChar char="•"/>
            </a:pPr>
            <a:r>
              <a:rPr lang="en-US" sz="1000" dirty="0"/>
              <a:t>Internal corporate development teams</a:t>
            </a:r>
          </a:p>
          <a:p>
            <a:pPr marL="1085850" lvl="2" indent="-171450">
              <a:buFont typeface="Arial" panose="020B0604020202020204" pitchFamily="34" charset="0"/>
              <a:buChar char="•"/>
            </a:pPr>
            <a:r>
              <a:rPr lang="en-US" sz="1000" dirty="0"/>
              <a:t>Near-shore software outsourcing firms where this is a value-add.</a:t>
            </a:r>
          </a:p>
          <a:p>
            <a:pPr marL="1085850" lvl="2" indent="-171450">
              <a:buFont typeface="Arial" panose="020B0604020202020204" pitchFamily="34" charset="0"/>
              <a:buChar char="•"/>
            </a:pPr>
            <a:r>
              <a:rPr lang="en-US" sz="1000" dirty="0"/>
              <a:t>US and European outsourcing/software companies</a:t>
            </a:r>
          </a:p>
        </p:txBody>
      </p:sp>
      <p:grpSp>
        <p:nvGrpSpPr>
          <p:cNvPr id="39" name="Group 38">
            <a:extLst>
              <a:ext uri="{FF2B5EF4-FFF2-40B4-BE49-F238E27FC236}">
                <a16:creationId xmlns:a16="http://schemas.microsoft.com/office/drawing/2014/main" id="{0B1468B5-C1CF-434D-A2C3-E4AB3808B8EB}"/>
              </a:ext>
            </a:extLst>
          </p:cNvPr>
          <p:cNvGrpSpPr/>
          <p:nvPr/>
        </p:nvGrpSpPr>
        <p:grpSpPr>
          <a:xfrm>
            <a:off x="-5781" y="3636997"/>
            <a:ext cx="968846" cy="1311017"/>
            <a:chOff x="-7708" y="4824162"/>
            <a:chExt cx="1291794" cy="1533998"/>
          </a:xfrm>
        </p:grpSpPr>
        <p:sp>
          <p:nvSpPr>
            <p:cNvPr id="40" name="Arrow: Pentagon 39">
              <a:extLst>
                <a:ext uri="{FF2B5EF4-FFF2-40B4-BE49-F238E27FC236}">
                  <a16:creationId xmlns:a16="http://schemas.microsoft.com/office/drawing/2014/main" id="{5BF7D87E-E0ED-42B1-B464-23E901E0647E}"/>
                </a:ext>
              </a:extLst>
            </p:cNvPr>
            <p:cNvSpPr/>
            <p:nvPr/>
          </p:nvSpPr>
          <p:spPr>
            <a:xfrm>
              <a:off x="-7708" y="4824162"/>
              <a:ext cx="1291794" cy="1533998"/>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496CC9B4-6079-4CC6-8970-7EBCC08B646C}"/>
                </a:ext>
              </a:extLst>
            </p:cNvPr>
            <p:cNvSpPr txBox="1"/>
            <p:nvPr/>
          </p:nvSpPr>
          <p:spPr>
            <a:xfrm>
              <a:off x="235793" y="5383788"/>
              <a:ext cx="1048293" cy="432149"/>
            </a:xfrm>
            <a:prstGeom prst="rect">
              <a:avLst/>
            </a:prstGeom>
            <a:noFill/>
          </p:spPr>
          <p:txBody>
            <a:bodyPr wrap="square" rtlCol="0">
              <a:spAutoFit/>
            </a:bodyPr>
            <a:lstStyle/>
            <a:p>
              <a:r>
                <a:rPr lang="en-US" sz="900" b="1" dirty="0">
                  <a:solidFill>
                    <a:schemeClr val="bg1"/>
                  </a:solidFill>
                </a:rPr>
                <a:t>Potential partners</a:t>
              </a:r>
            </a:p>
          </p:txBody>
        </p:sp>
      </p:grpSp>
      <p:sp>
        <p:nvSpPr>
          <p:cNvPr id="43" name="Rectangle 42">
            <a:extLst>
              <a:ext uri="{FF2B5EF4-FFF2-40B4-BE49-F238E27FC236}">
                <a16:creationId xmlns:a16="http://schemas.microsoft.com/office/drawing/2014/main" id="{B7639FBE-E247-41D7-8FCD-A4CE2E754396}"/>
              </a:ext>
            </a:extLst>
          </p:cNvPr>
          <p:cNvSpPr/>
          <p:nvPr/>
        </p:nvSpPr>
        <p:spPr>
          <a:xfrm>
            <a:off x="-12583" y="3651870"/>
            <a:ext cx="3576471" cy="1296144"/>
          </a:xfrm>
          <a:prstGeom prst="rect">
            <a:avLst/>
          </a:prstGeom>
          <a:noFill/>
          <a:ln w="12700">
            <a:solidFill>
              <a:srgbClr val="4F81B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560A007D-EF21-451F-B050-4FB7E55AE4F9}"/>
              </a:ext>
            </a:extLst>
          </p:cNvPr>
          <p:cNvSpPr txBox="1"/>
          <p:nvPr/>
        </p:nvSpPr>
        <p:spPr>
          <a:xfrm>
            <a:off x="5724128" y="3456687"/>
            <a:ext cx="3168353" cy="307777"/>
          </a:xfrm>
          <a:prstGeom prst="rect">
            <a:avLst/>
          </a:prstGeom>
          <a:noFill/>
        </p:spPr>
        <p:txBody>
          <a:bodyPr wrap="square" rtlCol="0">
            <a:spAutoFit/>
          </a:bodyPr>
          <a:lstStyle/>
          <a:p>
            <a:r>
              <a:rPr lang="en-US" altLang="ko-KR" sz="1400" b="1" dirty="0">
                <a:solidFill>
                  <a:srgbClr val="4F81BD"/>
                </a:solidFill>
              </a:rPr>
              <a:t>Competitive price </a:t>
            </a:r>
          </a:p>
        </p:txBody>
      </p:sp>
      <p:sp>
        <p:nvSpPr>
          <p:cNvPr id="46" name="TextBox 45">
            <a:extLst>
              <a:ext uri="{FF2B5EF4-FFF2-40B4-BE49-F238E27FC236}">
                <a16:creationId xmlns:a16="http://schemas.microsoft.com/office/drawing/2014/main" id="{20F2B447-F3AC-4402-9F5E-6148FC04B886}"/>
              </a:ext>
            </a:extLst>
          </p:cNvPr>
          <p:cNvSpPr txBox="1"/>
          <p:nvPr/>
        </p:nvSpPr>
        <p:spPr>
          <a:xfrm>
            <a:off x="5724128" y="2427734"/>
            <a:ext cx="3168352" cy="307777"/>
          </a:xfrm>
          <a:prstGeom prst="rect">
            <a:avLst/>
          </a:prstGeom>
          <a:noFill/>
          <a:ln>
            <a:noFill/>
          </a:ln>
        </p:spPr>
        <p:txBody>
          <a:bodyPr wrap="square" rtlCol="0">
            <a:spAutoFit/>
          </a:bodyPr>
          <a:lstStyle/>
          <a:p>
            <a:r>
              <a:rPr lang="en-US" altLang="ko-KR" sz="1400" b="1" dirty="0">
                <a:solidFill>
                  <a:srgbClr val="4F81BD"/>
                </a:solidFill>
              </a:rPr>
              <a:t>Ability to ramp up team size fast </a:t>
            </a:r>
          </a:p>
        </p:txBody>
      </p:sp>
      <p:sp>
        <p:nvSpPr>
          <p:cNvPr id="49" name="TextBox 48">
            <a:extLst>
              <a:ext uri="{FF2B5EF4-FFF2-40B4-BE49-F238E27FC236}">
                <a16:creationId xmlns:a16="http://schemas.microsoft.com/office/drawing/2014/main" id="{01CC4C31-C22C-4364-A6C2-6B0916B43335}"/>
              </a:ext>
            </a:extLst>
          </p:cNvPr>
          <p:cNvSpPr txBox="1"/>
          <p:nvPr/>
        </p:nvSpPr>
        <p:spPr>
          <a:xfrm>
            <a:off x="393041" y="2537697"/>
            <a:ext cx="3181911" cy="307777"/>
          </a:xfrm>
          <a:prstGeom prst="rect">
            <a:avLst/>
          </a:prstGeom>
          <a:noFill/>
        </p:spPr>
        <p:txBody>
          <a:bodyPr wrap="square" rtlCol="0">
            <a:spAutoFit/>
          </a:bodyPr>
          <a:lstStyle/>
          <a:p>
            <a:r>
              <a:rPr lang="en-US" altLang="ko-KR" sz="1400" b="1" dirty="0">
                <a:solidFill>
                  <a:srgbClr val="FFC000"/>
                </a:solidFill>
              </a:rPr>
              <a:t>Overnight testing</a:t>
            </a:r>
            <a:endParaRPr lang="ko-KR" altLang="en-US" sz="1400" b="1" dirty="0">
              <a:solidFill>
                <a:srgbClr val="FFC000"/>
              </a:solidFill>
            </a:endParaRPr>
          </a:p>
        </p:txBody>
      </p:sp>
      <p:sp>
        <p:nvSpPr>
          <p:cNvPr id="37" name="TextBox 36">
            <a:extLst>
              <a:ext uri="{FF2B5EF4-FFF2-40B4-BE49-F238E27FC236}">
                <a16:creationId xmlns:a16="http://schemas.microsoft.com/office/drawing/2014/main" id="{72095333-3D5F-4E95-BE69-33283E87ED2F}"/>
              </a:ext>
            </a:extLst>
          </p:cNvPr>
          <p:cNvSpPr txBox="1"/>
          <p:nvPr/>
        </p:nvSpPr>
        <p:spPr>
          <a:xfrm>
            <a:off x="26430" y="1635646"/>
            <a:ext cx="340409" cy="369332"/>
          </a:xfrm>
          <a:prstGeom prst="rect">
            <a:avLst/>
          </a:prstGeom>
          <a:noFill/>
        </p:spPr>
        <p:txBody>
          <a:bodyPr wrap="square" rtlCol="0">
            <a:spAutoFit/>
          </a:bodyPr>
          <a:lstStyle/>
          <a:p>
            <a:pPr algn="ctr"/>
            <a:r>
              <a:rPr lang="en-US" b="1" dirty="0">
                <a:solidFill>
                  <a:srgbClr val="FFC000"/>
                </a:solidFill>
              </a:rPr>
              <a:t>1</a:t>
            </a:r>
          </a:p>
        </p:txBody>
      </p:sp>
      <p:sp>
        <p:nvSpPr>
          <p:cNvPr id="38" name="TextBox 37">
            <a:extLst>
              <a:ext uri="{FF2B5EF4-FFF2-40B4-BE49-F238E27FC236}">
                <a16:creationId xmlns:a16="http://schemas.microsoft.com/office/drawing/2014/main" id="{11467115-72B2-42FB-95F1-FE9D74C653D6}"/>
              </a:ext>
            </a:extLst>
          </p:cNvPr>
          <p:cNvSpPr txBox="1"/>
          <p:nvPr/>
        </p:nvSpPr>
        <p:spPr>
          <a:xfrm>
            <a:off x="35496" y="2562337"/>
            <a:ext cx="340409" cy="369332"/>
          </a:xfrm>
          <a:prstGeom prst="rect">
            <a:avLst/>
          </a:prstGeom>
          <a:noFill/>
        </p:spPr>
        <p:txBody>
          <a:bodyPr wrap="square" rtlCol="0">
            <a:spAutoFit/>
          </a:bodyPr>
          <a:lstStyle/>
          <a:p>
            <a:pPr algn="ctr"/>
            <a:r>
              <a:rPr lang="en-US" b="1" dirty="0">
                <a:solidFill>
                  <a:srgbClr val="FFC000"/>
                </a:solidFill>
              </a:rPr>
              <a:t>2</a:t>
            </a:r>
          </a:p>
        </p:txBody>
      </p:sp>
      <p:sp>
        <p:nvSpPr>
          <p:cNvPr id="44" name="TextBox 43">
            <a:extLst>
              <a:ext uri="{FF2B5EF4-FFF2-40B4-BE49-F238E27FC236}">
                <a16:creationId xmlns:a16="http://schemas.microsoft.com/office/drawing/2014/main" id="{2D32F6B3-6AEA-4A8F-A0E5-2A5977A1262E}"/>
              </a:ext>
            </a:extLst>
          </p:cNvPr>
          <p:cNvSpPr txBox="1"/>
          <p:nvPr/>
        </p:nvSpPr>
        <p:spPr>
          <a:xfrm>
            <a:off x="41568" y="3084884"/>
            <a:ext cx="353968" cy="369332"/>
          </a:xfrm>
          <a:prstGeom prst="rect">
            <a:avLst/>
          </a:prstGeom>
          <a:noFill/>
        </p:spPr>
        <p:txBody>
          <a:bodyPr wrap="square" rtlCol="0">
            <a:spAutoFit/>
          </a:bodyPr>
          <a:lstStyle/>
          <a:p>
            <a:pPr algn="ctr"/>
            <a:r>
              <a:rPr lang="en-US" b="1" dirty="0">
                <a:solidFill>
                  <a:srgbClr val="FFC000"/>
                </a:solidFill>
              </a:rPr>
              <a:t>3</a:t>
            </a:r>
          </a:p>
        </p:txBody>
      </p:sp>
      <p:sp>
        <p:nvSpPr>
          <p:cNvPr id="53" name="TextBox 52">
            <a:extLst>
              <a:ext uri="{FF2B5EF4-FFF2-40B4-BE49-F238E27FC236}">
                <a16:creationId xmlns:a16="http://schemas.microsoft.com/office/drawing/2014/main" id="{45549545-34D5-4158-835B-6FAE2209A536}"/>
              </a:ext>
            </a:extLst>
          </p:cNvPr>
          <p:cNvSpPr txBox="1"/>
          <p:nvPr/>
        </p:nvSpPr>
        <p:spPr>
          <a:xfrm>
            <a:off x="5363793" y="1875255"/>
            <a:ext cx="340409" cy="369332"/>
          </a:xfrm>
          <a:prstGeom prst="rect">
            <a:avLst/>
          </a:prstGeom>
          <a:noFill/>
        </p:spPr>
        <p:txBody>
          <a:bodyPr wrap="square" rtlCol="0">
            <a:spAutoFit/>
          </a:bodyPr>
          <a:lstStyle/>
          <a:p>
            <a:pPr algn="ctr"/>
            <a:r>
              <a:rPr lang="en-US" b="1" dirty="0">
                <a:solidFill>
                  <a:srgbClr val="4F81BD"/>
                </a:solidFill>
              </a:rPr>
              <a:t>1</a:t>
            </a:r>
          </a:p>
        </p:txBody>
      </p:sp>
      <p:sp>
        <p:nvSpPr>
          <p:cNvPr id="54" name="TextBox 53">
            <a:extLst>
              <a:ext uri="{FF2B5EF4-FFF2-40B4-BE49-F238E27FC236}">
                <a16:creationId xmlns:a16="http://schemas.microsoft.com/office/drawing/2014/main" id="{46CD66FF-B9D6-4AFF-9D2E-92BCF4C9EAC3}"/>
              </a:ext>
            </a:extLst>
          </p:cNvPr>
          <p:cNvSpPr txBox="1"/>
          <p:nvPr/>
        </p:nvSpPr>
        <p:spPr>
          <a:xfrm>
            <a:off x="5383719" y="2355726"/>
            <a:ext cx="340409" cy="369332"/>
          </a:xfrm>
          <a:prstGeom prst="rect">
            <a:avLst/>
          </a:prstGeom>
          <a:noFill/>
        </p:spPr>
        <p:txBody>
          <a:bodyPr wrap="square" rtlCol="0">
            <a:spAutoFit/>
          </a:bodyPr>
          <a:lstStyle/>
          <a:p>
            <a:pPr algn="ctr"/>
            <a:r>
              <a:rPr lang="en-US" b="1" dirty="0">
                <a:solidFill>
                  <a:srgbClr val="4F81BD"/>
                </a:solidFill>
              </a:rPr>
              <a:t>2</a:t>
            </a:r>
          </a:p>
        </p:txBody>
      </p:sp>
      <p:sp>
        <p:nvSpPr>
          <p:cNvPr id="55" name="TextBox 54">
            <a:extLst>
              <a:ext uri="{FF2B5EF4-FFF2-40B4-BE49-F238E27FC236}">
                <a16:creationId xmlns:a16="http://schemas.microsoft.com/office/drawing/2014/main" id="{250DFD3B-C6FC-462B-BDF6-803B36AA975A}"/>
              </a:ext>
            </a:extLst>
          </p:cNvPr>
          <p:cNvSpPr txBox="1"/>
          <p:nvPr/>
        </p:nvSpPr>
        <p:spPr>
          <a:xfrm>
            <a:off x="5382840" y="2931790"/>
            <a:ext cx="340409" cy="369332"/>
          </a:xfrm>
          <a:prstGeom prst="rect">
            <a:avLst/>
          </a:prstGeom>
          <a:noFill/>
        </p:spPr>
        <p:txBody>
          <a:bodyPr wrap="square" rtlCol="0">
            <a:spAutoFit/>
          </a:bodyPr>
          <a:lstStyle/>
          <a:p>
            <a:pPr algn="ctr"/>
            <a:r>
              <a:rPr lang="en-US" b="1" dirty="0">
                <a:solidFill>
                  <a:srgbClr val="4F81BD"/>
                </a:solidFill>
              </a:rPr>
              <a:t>3</a:t>
            </a:r>
          </a:p>
        </p:txBody>
      </p:sp>
      <p:sp>
        <p:nvSpPr>
          <p:cNvPr id="56" name="TextBox 55">
            <a:extLst>
              <a:ext uri="{FF2B5EF4-FFF2-40B4-BE49-F238E27FC236}">
                <a16:creationId xmlns:a16="http://schemas.microsoft.com/office/drawing/2014/main" id="{2CA8D684-2F7E-455E-B7CC-975D70891E26}"/>
              </a:ext>
            </a:extLst>
          </p:cNvPr>
          <p:cNvSpPr txBox="1"/>
          <p:nvPr/>
        </p:nvSpPr>
        <p:spPr>
          <a:xfrm>
            <a:off x="5383719" y="3435846"/>
            <a:ext cx="340409" cy="369332"/>
          </a:xfrm>
          <a:prstGeom prst="rect">
            <a:avLst/>
          </a:prstGeom>
          <a:noFill/>
        </p:spPr>
        <p:txBody>
          <a:bodyPr wrap="square" rtlCol="0">
            <a:spAutoFit/>
          </a:bodyPr>
          <a:lstStyle/>
          <a:p>
            <a:pPr algn="ctr"/>
            <a:r>
              <a:rPr lang="en-US" b="1" dirty="0">
                <a:solidFill>
                  <a:srgbClr val="4F81BD"/>
                </a:solidFill>
              </a:rPr>
              <a:t>4</a:t>
            </a:r>
          </a:p>
        </p:txBody>
      </p:sp>
      <p:pic>
        <p:nvPicPr>
          <p:cNvPr id="10" name="Picture 9"/>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048330" y="931977"/>
            <a:ext cx="1057148" cy="1057148"/>
          </a:xfrm>
          <a:prstGeom prst="rect">
            <a:avLst/>
          </a:prstGeom>
        </p:spPr>
      </p:pic>
      <p:grpSp>
        <p:nvGrpSpPr>
          <p:cNvPr id="50" name="Group 49"/>
          <p:cNvGrpSpPr/>
          <p:nvPr/>
        </p:nvGrpSpPr>
        <p:grpSpPr>
          <a:xfrm>
            <a:off x="-1" y="1155630"/>
            <a:ext cx="9144001" cy="480016"/>
            <a:chOff x="-1" y="1155630"/>
            <a:chExt cx="9144001" cy="480016"/>
          </a:xfrm>
        </p:grpSpPr>
        <p:sp>
          <p:nvSpPr>
            <p:cNvPr id="51" name="Pentagon 50"/>
            <p:cNvSpPr/>
            <p:nvPr/>
          </p:nvSpPr>
          <p:spPr>
            <a:xfrm rot="10800000">
              <a:off x="5292080" y="1155630"/>
              <a:ext cx="3851920" cy="464501"/>
            </a:xfrm>
            <a:prstGeom prst="homePlate">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Pentagon 51"/>
            <p:cNvSpPr/>
            <p:nvPr/>
          </p:nvSpPr>
          <p:spPr>
            <a:xfrm>
              <a:off x="-1" y="1181769"/>
              <a:ext cx="3767163" cy="453877"/>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2ACD2F75-214D-45FF-AF7E-4CE665F6B55D}"/>
                </a:ext>
              </a:extLst>
            </p:cNvPr>
            <p:cNvGrpSpPr/>
            <p:nvPr/>
          </p:nvGrpSpPr>
          <p:grpSpPr>
            <a:xfrm>
              <a:off x="177741" y="1181771"/>
              <a:ext cx="8628900" cy="408639"/>
              <a:chOff x="239639" y="2732449"/>
              <a:chExt cx="11505200" cy="544851"/>
            </a:xfrm>
          </p:grpSpPr>
          <p:sp>
            <p:nvSpPr>
              <p:cNvPr id="58" name="TextBox 57">
                <a:extLst>
                  <a:ext uri="{FF2B5EF4-FFF2-40B4-BE49-F238E27FC236}">
                    <a16:creationId xmlns:a16="http://schemas.microsoft.com/office/drawing/2014/main" id="{A49284A5-0AD4-4AA7-B9D9-3D6DBD97772F}"/>
                  </a:ext>
                </a:extLst>
              </p:cNvPr>
              <p:cNvSpPr txBox="1"/>
              <p:nvPr/>
            </p:nvSpPr>
            <p:spPr>
              <a:xfrm>
                <a:off x="239639" y="2743821"/>
                <a:ext cx="3666871" cy="533479"/>
              </a:xfrm>
              <a:prstGeom prst="rect">
                <a:avLst/>
              </a:prstGeom>
              <a:noFill/>
            </p:spPr>
            <p:txBody>
              <a:bodyPr wrap="square" rtlCol="0" anchor="ctr">
                <a:spAutoFit/>
              </a:bodyPr>
              <a:lstStyle/>
              <a:p>
                <a:r>
                  <a:rPr lang="en-US" altLang="ko-KR" sz="2000" b="1" dirty="0">
                    <a:solidFill>
                      <a:schemeClr val="bg1"/>
                    </a:solidFill>
                  </a:rPr>
                  <a:t>Service Offerings</a:t>
                </a:r>
                <a:endParaRPr lang="ko-KR" altLang="en-US" sz="2000" b="1" dirty="0">
                  <a:solidFill>
                    <a:schemeClr val="bg1"/>
                  </a:solidFill>
                </a:endParaRPr>
              </a:p>
            </p:txBody>
          </p:sp>
          <p:sp>
            <p:nvSpPr>
              <p:cNvPr id="59" name="TextBox 58">
                <a:extLst>
                  <a:ext uri="{FF2B5EF4-FFF2-40B4-BE49-F238E27FC236}">
                    <a16:creationId xmlns:a16="http://schemas.microsoft.com/office/drawing/2014/main" id="{D6B6AE90-4933-4E3A-A3F3-3C6C23418876}"/>
                  </a:ext>
                </a:extLst>
              </p:cNvPr>
              <p:cNvSpPr txBox="1"/>
              <p:nvPr/>
            </p:nvSpPr>
            <p:spPr>
              <a:xfrm>
                <a:off x="7250779" y="2732449"/>
                <a:ext cx="4494060" cy="533479"/>
              </a:xfrm>
              <a:prstGeom prst="rect">
                <a:avLst/>
              </a:prstGeom>
              <a:noFill/>
            </p:spPr>
            <p:txBody>
              <a:bodyPr wrap="square" rtlCol="0" anchor="ctr">
                <a:spAutoFit/>
              </a:bodyPr>
              <a:lstStyle/>
              <a:p>
                <a:r>
                  <a:rPr lang="en-US" altLang="ko-KR" sz="2000" b="1" dirty="0">
                    <a:solidFill>
                      <a:schemeClr val="bg1"/>
                    </a:solidFill>
                  </a:rPr>
                  <a:t>Our Strengths </a:t>
                </a:r>
                <a:endParaRPr lang="ko-KR" altLang="en-US" sz="2000" b="1" dirty="0">
                  <a:solidFill>
                    <a:schemeClr val="bg1"/>
                  </a:solidFill>
                </a:endParaRPr>
              </a:p>
            </p:txBody>
          </p:sp>
        </p:grpSp>
      </p:grpSp>
      <p:sp>
        <p:nvSpPr>
          <p:cNvPr id="60" name="TextBox 59"/>
          <p:cNvSpPr txBox="1"/>
          <p:nvPr/>
        </p:nvSpPr>
        <p:spPr>
          <a:xfrm>
            <a:off x="3858666" y="2115158"/>
            <a:ext cx="1275607" cy="1815882"/>
          </a:xfrm>
          <a:prstGeom prst="rect">
            <a:avLst/>
          </a:prstGeom>
          <a:noFill/>
        </p:spPr>
        <p:txBody>
          <a:bodyPr wrap="square" rtlCol="0">
            <a:spAutoFit/>
          </a:bodyPr>
          <a:lstStyle/>
          <a:p>
            <a:pPr algn="ctr"/>
            <a:r>
              <a:rPr lang="en-US" sz="1400" dirty="0">
                <a:latin typeface="+mn-lt"/>
              </a:rPr>
              <a:t>Taking advantage of the time zone difference to build a non-stop development-testing cycle </a:t>
            </a:r>
          </a:p>
        </p:txBody>
      </p:sp>
      <p:pic>
        <p:nvPicPr>
          <p:cNvPr id="64" name="Picture 6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79952" y="4248523"/>
            <a:ext cx="679012" cy="679012"/>
          </a:xfrm>
          <a:prstGeom prst="rect">
            <a:avLst/>
          </a:prstGeom>
        </p:spPr>
      </p:pic>
      <p:sp>
        <p:nvSpPr>
          <p:cNvPr id="73" name="TextBox 72">
            <a:extLst>
              <a:ext uri="{FF2B5EF4-FFF2-40B4-BE49-F238E27FC236}">
                <a16:creationId xmlns:a16="http://schemas.microsoft.com/office/drawing/2014/main" id="{82385162-A62F-4914-9A20-A0CF56F059CB}"/>
              </a:ext>
            </a:extLst>
          </p:cNvPr>
          <p:cNvSpPr txBox="1"/>
          <p:nvPr/>
        </p:nvSpPr>
        <p:spPr>
          <a:xfrm>
            <a:off x="395536" y="3405649"/>
            <a:ext cx="2730387" cy="246221"/>
          </a:xfrm>
          <a:prstGeom prst="rect">
            <a:avLst/>
          </a:prstGeom>
          <a:noFill/>
        </p:spPr>
        <p:txBody>
          <a:bodyPr wrap="square" rtlCol="0">
            <a:spAutoFit/>
          </a:bodyPr>
          <a:lstStyle/>
          <a:p>
            <a:r>
              <a:rPr lang="en-US" altLang="ko-KR" sz="1000" dirty="0">
                <a:solidFill>
                  <a:schemeClr val="tx1">
                    <a:lumMod val="75000"/>
                    <a:lumOff val="25000"/>
                  </a:schemeClr>
                </a:solidFill>
              </a:rPr>
              <a:t>High skilled QA service</a:t>
            </a:r>
          </a:p>
        </p:txBody>
      </p:sp>
      <p:sp>
        <p:nvSpPr>
          <p:cNvPr id="12" name="Rectangle 11"/>
          <p:cNvSpPr/>
          <p:nvPr/>
        </p:nvSpPr>
        <p:spPr>
          <a:xfrm>
            <a:off x="395536" y="2099632"/>
            <a:ext cx="3300904" cy="553998"/>
          </a:xfrm>
          <a:prstGeom prst="rect">
            <a:avLst/>
          </a:prstGeom>
        </p:spPr>
        <p:txBody>
          <a:bodyPr wrap="none">
            <a:spAutoFit/>
          </a:bodyPr>
          <a:lstStyle/>
          <a:p>
            <a:r>
              <a:rPr lang="en-US" altLang="ko-KR" sz="1000" dirty="0">
                <a:solidFill>
                  <a:schemeClr val="tx1">
                    <a:lumMod val="75000"/>
                    <a:lumOff val="25000"/>
                  </a:schemeClr>
                </a:solidFill>
              </a:rPr>
              <a:t>Manual &amp; automation testing in different environments. </a:t>
            </a:r>
          </a:p>
          <a:p>
            <a:r>
              <a:rPr lang="en-US" altLang="ko-KR" sz="1000" dirty="0">
                <a:solidFill>
                  <a:schemeClr val="tx1">
                    <a:lumMod val="75000"/>
                    <a:lumOff val="25000"/>
                  </a:schemeClr>
                </a:solidFill>
              </a:rPr>
              <a:t>CI/CD, automated testing &amp; automation testing and </a:t>
            </a:r>
          </a:p>
          <a:p>
            <a:r>
              <a:rPr lang="en-US" altLang="ko-KR" sz="1000" dirty="0">
                <a:solidFill>
                  <a:schemeClr val="tx1">
                    <a:lumMod val="75000"/>
                    <a:lumOff val="25000"/>
                  </a:schemeClr>
                </a:solidFill>
              </a:rPr>
              <a:t>containerization are available with </a:t>
            </a:r>
            <a:r>
              <a:rPr lang="en-US" altLang="ko-KR" sz="1000">
                <a:solidFill>
                  <a:schemeClr val="tx1">
                    <a:lumMod val="75000"/>
                    <a:lumOff val="25000"/>
                  </a:schemeClr>
                </a:solidFill>
              </a:rPr>
              <a:t>DevOps engineers. </a:t>
            </a:r>
            <a:endParaRPr lang="en-US" sz="1000" dirty="0">
              <a:solidFill>
                <a:schemeClr val="tx1">
                  <a:lumMod val="75000"/>
                  <a:lumOff val="25000"/>
                </a:schemeClr>
              </a:solidFill>
            </a:endParaRPr>
          </a:p>
        </p:txBody>
      </p:sp>
      <p:grpSp>
        <p:nvGrpSpPr>
          <p:cNvPr id="75" name="Group 74">
            <a:extLst>
              <a:ext uri="{FF2B5EF4-FFF2-40B4-BE49-F238E27FC236}">
                <a16:creationId xmlns:a16="http://schemas.microsoft.com/office/drawing/2014/main" id="{2897736F-A66D-4695-8981-C8AFE776A6F4}"/>
              </a:ext>
            </a:extLst>
          </p:cNvPr>
          <p:cNvGrpSpPr/>
          <p:nvPr/>
        </p:nvGrpSpPr>
        <p:grpSpPr>
          <a:xfrm>
            <a:off x="5723249" y="3851938"/>
            <a:ext cx="2808312" cy="1062407"/>
            <a:chOff x="4340642" y="3156291"/>
            <a:chExt cx="3841270" cy="1198195"/>
          </a:xfrm>
          <a:effectLst/>
        </p:grpSpPr>
        <p:pic>
          <p:nvPicPr>
            <p:cNvPr id="76" name="Picture 75">
              <a:extLst>
                <a:ext uri="{FF2B5EF4-FFF2-40B4-BE49-F238E27FC236}">
                  <a16:creationId xmlns:a16="http://schemas.microsoft.com/office/drawing/2014/main" id="{59FB8543-01FA-401E-9FBF-1AE4D53E1DA9}"/>
                </a:ext>
              </a:extLst>
            </p:cNvPr>
            <p:cNvPicPr>
              <a:picLocks noChangeAspect="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00399" y="3156291"/>
              <a:ext cx="681513" cy="598708"/>
            </a:xfrm>
            <a:prstGeom prst="rect">
              <a:avLst/>
            </a:prstGeom>
            <a:ln>
              <a:noFill/>
            </a:ln>
            <a:effectLst/>
          </p:spPr>
        </p:pic>
        <p:pic>
          <p:nvPicPr>
            <p:cNvPr id="77" name="Picture 76">
              <a:extLst>
                <a:ext uri="{FF2B5EF4-FFF2-40B4-BE49-F238E27FC236}">
                  <a16:creationId xmlns:a16="http://schemas.microsoft.com/office/drawing/2014/main" id="{75FD8460-095E-4A70-B9E7-22E8FF21E47F}"/>
                </a:ext>
              </a:extLst>
            </p:cNvPr>
            <p:cNvPicPr>
              <a:picLocks noChangeAspect="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0642" y="3896079"/>
              <a:ext cx="1575904" cy="432048"/>
            </a:xfrm>
            <a:prstGeom prst="rect">
              <a:avLst/>
            </a:prstGeom>
            <a:ln>
              <a:noFill/>
            </a:ln>
            <a:effectLst/>
          </p:spPr>
        </p:pic>
        <p:pic>
          <p:nvPicPr>
            <p:cNvPr id="78" name="Picture 77">
              <a:extLst>
                <a:ext uri="{FF2B5EF4-FFF2-40B4-BE49-F238E27FC236}">
                  <a16:creationId xmlns:a16="http://schemas.microsoft.com/office/drawing/2014/main" id="{48555637-687F-4380-87CF-2780A7E552F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340973" y="3876777"/>
              <a:ext cx="576203" cy="477709"/>
            </a:xfrm>
            <a:prstGeom prst="rect">
              <a:avLst/>
            </a:prstGeom>
            <a:ln>
              <a:noFill/>
            </a:ln>
            <a:effectLst/>
          </p:spPr>
        </p:pic>
        <p:pic>
          <p:nvPicPr>
            <p:cNvPr id="79" name="Picture 78">
              <a:extLst>
                <a:ext uri="{FF2B5EF4-FFF2-40B4-BE49-F238E27FC236}">
                  <a16:creationId xmlns:a16="http://schemas.microsoft.com/office/drawing/2014/main" id="{90FB19BB-32B7-4E5C-A67F-EDB387F83039}"/>
                </a:ext>
              </a:extLst>
            </p:cNvPr>
            <p:cNvPicPr>
              <a:picLocks noChangeAspect="1"/>
            </p:cNvPicPr>
            <p:nvPr/>
          </p:nvPicPr>
          <p:blipFill>
            <a:blip r:embed="rId7" cstate="hqprint">
              <a:clrChange>
                <a:clrFrom>
                  <a:srgbClr val="F6F6F6"/>
                </a:clrFrom>
                <a:clrTo>
                  <a:srgbClr val="F6F6F6">
                    <a:alpha val="0"/>
                  </a:srgbClr>
                </a:clrTo>
              </a:clrChange>
              <a:extLst>
                <a:ext uri="{28A0092B-C50C-407E-A947-70E740481C1C}">
                  <a14:useLocalDpi xmlns:a14="http://schemas.microsoft.com/office/drawing/2010/main" val="0"/>
                </a:ext>
              </a:extLst>
            </a:blip>
            <a:stretch>
              <a:fillRect/>
            </a:stretch>
          </p:blipFill>
          <p:spPr>
            <a:xfrm>
              <a:off x="7424289" y="3901052"/>
              <a:ext cx="674164" cy="453434"/>
            </a:xfrm>
            <a:prstGeom prst="rect">
              <a:avLst/>
            </a:prstGeom>
            <a:ln>
              <a:noFill/>
            </a:ln>
            <a:effectLst/>
          </p:spPr>
        </p:pic>
        <p:pic>
          <p:nvPicPr>
            <p:cNvPr id="80" name="Picture 79">
              <a:extLst>
                <a:ext uri="{FF2B5EF4-FFF2-40B4-BE49-F238E27FC236}">
                  <a16:creationId xmlns:a16="http://schemas.microsoft.com/office/drawing/2014/main" id="{4679B819-5BF9-4D68-9300-38E62851AD5A}"/>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129238" y="3255673"/>
              <a:ext cx="892346" cy="501386"/>
            </a:xfrm>
            <a:prstGeom prst="rect">
              <a:avLst/>
            </a:prstGeom>
            <a:ln>
              <a:noFill/>
            </a:ln>
            <a:effectLst/>
          </p:spPr>
        </p:pic>
        <p:pic>
          <p:nvPicPr>
            <p:cNvPr id="81" name="Picture 80">
              <a:extLst>
                <a:ext uri="{FF2B5EF4-FFF2-40B4-BE49-F238E27FC236}">
                  <a16:creationId xmlns:a16="http://schemas.microsoft.com/office/drawing/2014/main" id="{1BA14B66-CC2A-4978-AD1D-B429B7925D07}"/>
                </a:ext>
              </a:extLst>
            </p:cNvPr>
            <p:cNvPicPr>
              <a:picLocks noChangeAspect="1"/>
            </p:cNvPicPr>
            <p:nvPr/>
          </p:nvPicPr>
          <p:blipFill>
            <a:blip r:embed="rId9"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9136" y="3255341"/>
              <a:ext cx="1211287" cy="567640"/>
            </a:xfrm>
            <a:prstGeom prst="rect">
              <a:avLst/>
            </a:prstGeom>
            <a:ln>
              <a:noFill/>
            </a:ln>
            <a:effectLst/>
          </p:spPr>
        </p:pic>
      </p:grpSp>
      <p:pic>
        <p:nvPicPr>
          <p:cNvPr id="62" name="Picture 61"/>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388424" y="696669"/>
            <a:ext cx="752619" cy="534513"/>
          </a:xfrm>
          <a:prstGeom prst="rect">
            <a:avLst/>
          </a:prstGeom>
        </p:spPr>
      </p:pic>
      <p:pic>
        <p:nvPicPr>
          <p:cNvPr id="63" name="Picture 62"/>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7948" y="650533"/>
            <a:ext cx="650250" cy="650250"/>
          </a:xfrm>
          <a:prstGeom prst="rect">
            <a:avLst/>
          </a:prstGeom>
        </p:spPr>
      </p:pic>
      <p:pic>
        <p:nvPicPr>
          <p:cNvPr id="47" name="Picture 46"/>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50466" y="4156933"/>
            <a:ext cx="168086" cy="339324"/>
          </a:xfrm>
          <a:prstGeom prst="rect">
            <a:avLst/>
          </a:prstGeom>
        </p:spPr>
      </p:pic>
    </p:spTree>
    <p:extLst>
      <p:ext uri="{BB962C8B-B14F-4D97-AF65-F5344CB8AC3E}">
        <p14:creationId xmlns:p14="http://schemas.microsoft.com/office/powerpoint/2010/main" val="3842942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72E3B8C-DE67-4565-9FA1-0F898203AC6B}"/>
              </a:ext>
            </a:extLst>
          </p:cNvPr>
          <p:cNvSpPr txBox="1"/>
          <p:nvPr/>
        </p:nvSpPr>
        <p:spPr>
          <a:xfrm>
            <a:off x="284627" y="1936126"/>
            <a:ext cx="2304256" cy="1015663"/>
          </a:xfrm>
          <a:prstGeom prst="rect">
            <a:avLst/>
          </a:prstGeom>
          <a:noFill/>
        </p:spPr>
        <p:txBody>
          <a:bodyPr wrap="square" rtlCol="0">
            <a:spAutoFit/>
          </a:bodyPr>
          <a:lstStyle/>
          <a:p>
            <a:r>
              <a:rPr lang="en-US" sz="1000" dirty="0"/>
              <a:t>Testing team worked on hundred Panasonic projects over 8 years from around the world with approx. 30 </a:t>
            </a:r>
            <a:r>
              <a:rPr lang="en-US" sz="1000" dirty="0" err="1"/>
              <a:t>Tinhvan</a:t>
            </a:r>
            <a:r>
              <a:rPr lang="en-US" sz="1000" dirty="0"/>
              <a:t> testers. </a:t>
            </a:r>
          </a:p>
          <a:p>
            <a:r>
              <a:rPr lang="en-US" sz="1000" dirty="0"/>
              <a:t>Manual testing, automation testing, device testing, game testing. </a:t>
            </a:r>
          </a:p>
        </p:txBody>
      </p:sp>
      <p:sp>
        <p:nvSpPr>
          <p:cNvPr id="15" name="TextBox 14">
            <a:extLst>
              <a:ext uri="{FF2B5EF4-FFF2-40B4-BE49-F238E27FC236}">
                <a16:creationId xmlns:a16="http://schemas.microsoft.com/office/drawing/2014/main" id="{93019614-F813-4085-9B03-EDAD916AA01D}"/>
              </a:ext>
            </a:extLst>
          </p:cNvPr>
          <p:cNvSpPr txBox="1"/>
          <p:nvPr/>
        </p:nvSpPr>
        <p:spPr>
          <a:xfrm>
            <a:off x="2723999" y="1936126"/>
            <a:ext cx="2160240" cy="707886"/>
          </a:xfrm>
          <a:prstGeom prst="rect">
            <a:avLst/>
          </a:prstGeom>
          <a:noFill/>
        </p:spPr>
        <p:txBody>
          <a:bodyPr wrap="square" rtlCol="0">
            <a:spAutoFit/>
          </a:bodyPr>
          <a:lstStyle/>
          <a:p>
            <a:r>
              <a:rPr lang="en-US" sz="1000" dirty="0"/>
              <a:t>Stress &amp; load testing project for automotive vending machine for petroleum company to find the “system break point”.</a:t>
            </a:r>
          </a:p>
        </p:txBody>
      </p:sp>
      <p:sp>
        <p:nvSpPr>
          <p:cNvPr id="16" name="TextBox 15">
            <a:extLst>
              <a:ext uri="{FF2B5EF4-FFF2-40B4-BE49-F238E27FC236}">
                <a16:creationId xmlns:a16="http://schemas.microsoft.com/office/drawing/2014/main" id="{32168CFD-8917-4ED9-BE6D-54E952F49CD8}"/>
              </a:ext>
            </a:extLst>
          </p:cNvPr>
          <p:cNvSpPr txBox="1"/>
          <p:nvPr/>
        </p:nvSpPr>
        <p:spPr>
          <a:xfrm>
            <a:off x="4788024" y="1935872"/>
            <a:ext cx="2160240" cy="707886"/>
          </a:xfrm>
          <a:prstGeom prst="rect">
            <a:avLst/>
          </a:prstGeom>
          <a:noFill/>
        </p:spPr>
        <p:txBody>
          <a:bodyPr wrap="square" rtlCol="0">
            <a:spAutoFit/>
          </a:bodyPr>
          <a:lstStyle/>
          <a:p>
            <a:r>
              <a:rPr lang="en-US" sz="1000" dirty="0"/>
              <a:t>Automation regression testing for </a:t>
            </a:r>
            <a:r>
              <a:rPr lang="en-US" sz="1000" dirty="0" err="1"/>
              <a:t>Telkomsel</a:t>
            </a:r>
            <a:r>
              <a:rPr lang="en-US" sz="1000" dirty="0"/>
              <a:t> - the biggest telco in South East Asia in terms of number of subscribers.</a:t>
            </a:r>
          </a:p>
        </p:txBody>
      </p:sp>
      <p:sp>
        <p:nvSpPr>
          <p:cNvPr id="17" name="Text Placeholder 1">
            <a:extLst>
              <a:ext uri="{FF2B5EF4-FFF2-40B4-BE49-F238E27FC236}">
                <a16:creationId xmlns:a16="http://schemas.microsoft.com/office/drawing/2014/main" id="{E5CE8FA4-7094-42F8-B193-AE76AFDF549D}"/>
              </a:ext>
            </a:extLst>
          </p:cNvPr>
          <p:cNvSpPr txBox="1">
            <a:spLocks/>
          </p:cNvSpPr>
          <p:nvPr/>
        </p:nvSpPr>
        <p:spPr bwMode="auto">
          <a:xfrm>
            <a:off x="463550" y="173038"/>
            <a:ext cx="86804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Arial" charset="0"/>
              </a:defRPr>
            </a:lvl1pPr>
            <a:lvl2pPr marL="742950" indent="-285750" algn="l" rtl="0" eaLnBrk="0" fontAlgn="base" hangingPunct="0">
              <a:spcBef>
                <a:spcPct val="20000"/>
              </a:spcBef>
              <a:spcAft>
                <a:spcPct val="0"/>
              </a:spcAft>
              <a:buChar char="–"/>
              <a:defRPr sz="2800">
                <a:solidFill>
                  <a:schemeClr val="tx1"/>
                </a:solidFill>
                <a:latin typeface="Arial" charset="0"/>
              </a:defRPr>
            </a:lvl2pPr>
            <a:lvl3pPr marL="1143000" indent="-228600" algn="l" rtl="0" eaLnBrk="0" fontAlgn="base" hangingPunct="0">
              <a:spcBef>
                <a:spcPct val="20000"/>
              </a:spcBef>
              <a:spcAft>
                <a:spcPct val="0"/>
              </a:spcAft>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eaLnBrk="0" fontAlgn="base" hangingPunct="0">
              <a:spcBef>
                <a:spcPct val="20000"/>
              </a:spcBef>
              <a:spcAft>
                <a:spcPct val="0"/>
              </a:spcAft>
              <a:buChar char="»"/>
              <a:defRPr sz="2000">
                <a:solidFill>
                  <a:schemeClr val="tx1"/>
                </a:solidFill>
                <a:latin typeface="Arial" charset="0"/>
              </a:defRPr>
            </a:lvl6pPr>
            <a:lvl7pPr marL="2971800" indent="-228600" algn="l" rtl="0" eaLnBrk="0" fontAlgn="base" hangingPunct="0">
              <a:spcBef>
                <a:spcPct val="20000"/>
              </a:spcBef>
              <a:spcAft>
                <a:spcPct val="0"/>
              </a:spcAft>
              <a:buChar char="»"/>
              <a:defRPr sz="2000">
                <a:solidFill>
                  <a:schemeClr val="tx1"/>
                </a:solidFill>
                <a:latin typeface="Arial" charset="0"/>
              </a:defRPr>
            </a:lvl7pPr>
            <a:lvl8pPr marL="3429000" indent="-228600" algn="l" rtl="0" eaLnBrk="0" fontAlgn="base" hangingPunct="0">
              <a:spcBef>
                <a:spcPct val="20000"/>
              </a:spcBef>
              <a:spcAft>
                <a:spcPct val="0"/>
              </a:spcAft>
              <a:buChar char="»"/>
              <a:defRPr sz="2000">
                <a:solidFill>
                  <a:schemeClr val="tx1"/>
                </a:solidFill>
                <a:latin typeface="Arial" charset="0"/>
              </a:defRPr>
            </a:lvl8pPr>
            <a:lvl9pPr marL="3886200" indent="-228600" algn="l" rtl="0" eaLnBrk="0" fontAlgn="base" hangingPunct="0">
              <a:spcBef>
                <a:spcPct val="20000"/>
              </a:spcBef>
              <a:spcAft>
                <a:spcPct val="0"/>
              </a:spcAft>
              <a:buChar char="»"/>
              <a:defRPr sz="2000">
                <a:solidFill>
                  <a:schemeClr val="tx1"/>
                </a:solidFill>
                <a:latin typeface="Arial" charset="0"/>
              </a:defRPr>
            </a:lvl9pPr>
          </a:lstStyle>
          <a:p>
            <a:pPr marL="0" indent="0" algn="r">
              <a:buFontTx/>
              <a:buNone/>
              <a:defRPr/>
            </a:pPr>
            <a:r>
              <a:rPr lang="en-US" sz="2400" b="1" kern="0" dirty="0">
                <a:latin typeface="Arial" panose="020B0604020202020204" pitchFamily="34" charset="0"/>
                <a:ea typeface="Cambria" panose="02040503050406030204" pitchFamily="18" charset="0"/>
              </a:rPr>
              <a:t>Case Studies</a:t>
            </a:r>
          </a:p>
        </p:txBody>
      </p:sp>
      <p:pic>
        <p:nvPicPr>
          <p:cNvPr id="24" name="Picture 23">
            <a:extLst>
              <a:ext uri="{FF2B5EF4-FFF2-40B4-BE49-F238E27FC236}">
                <a16:creationId xmlns:a16="http://schemas.microsoft.com/office/drawing/2014/main" id="{02ECC464-2FA8-4F59-A4F7-E32D5A75C53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56635" y="1466452"/>
            <a:ext cx="2160240" cy="360931"/>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1275606"/>
            <a:ext cx="1981070" cy="578415"/>
          </a:xfrm>
          <a:prstGeom prst="rect">
            <a:avLst/>
          </a:prstGeom>
        </p:spPr>
      </p:pic>
      <p:pic>
        <p:nvPicPr>
          <p:cNvPr id="2050" name="Picture 2" descr="https://vinacorp.vn/uploads/PIA.png"/>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29114" y="915566"/>
            <a:ext cx="808017" cy="9452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06222" y="994497"/>
            <a:ext cx="1728192" cy="781308"/>
          </a:xfrm>
          <a:prstGeom prst="rect">
            <a:avLst/>
          </a:prstGeom>
        </p:spPr>
      </p:pic>
      <p:sp>
        <p:nvSpPr>
          <p:cNvPr id="10" name="TextBox 9">
            <a:extLst>
              <a:ext uri="{FF2B5EF4-FFF2-40B4-BE49-F238E27FC236}">
                <a16:creationId xmlns:a16="http://schemas.microsoft.com/office/drawing/2014/main" id="{772E3B8C-DE67-4565-9FA1-0F898203AC6B}"/>
              </a:ext>
            </a:extLst>
          </p:cNvPr>
          <p:cNvSpPr txBox="1"/>
          <p:nvPr/>
        </p:nvSpPr>
        <p:spPr>
          <a:xfrm>
            <a:off x="6970322" y="1927169"/>
            <a:ext cx="2304256" cy="400110"/>
          </a:xfrm>
          <a:prstGeom prst="rect">
            <a:avLst/>
          </a:prstGeom>
          <a:noFill/>
        </p:spPr>
        <p:txBody>
          <a:bodyPr wrap="square" rtlCol="0">
            <a:spAutoFit/>
          </a:bodyPr>
          <a:lstStyle/>
          <a:p>
            <a:r>
              <a:rPr lang="en-US" sz="1000" dirty="0"/>
              <a:t>Testing team worked on various projects both onsite and remotely. </a:t>
            </a:r>
          </a:p>
        </p:txBody>
      </p:sp>
      <p:pic>
        <p:nvPicPr>
          <p:cNvPr id="4" name="Picture 3"/>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72635" y="3258707"/>
            <a:ext cx="1296144" cy="609187"/>
          </a:xfrm>
          <a:prstGeom prst="rect">
            <a:avLst/>
          </a:prstGeom>
        </p:spPr>
      </p:pic>
      <p:sp>
        <p:nvSpPr>
          <p:cNvPr id="12" name="TextBox 11">
            <a:extLst>
              <a:ext uri="{FF2B5EF4-FFF2-40B4-BE49-F238E27FC236}">
                <a16:creationId xmlns:a16="http://schemas.microsoft.com/office/drawing/2014/main" id="{772E3B8C-DE67-4565-9FA1-0F898203AC6B}"/>
              </a:ext>
            </a:extLst>
          </p:cNvPr>
          <p:cNvSpPr txBox="1"/>
          <p:nvPr/>
        </p:nvSpPr>
        <p:spPr>
          <a:xfrm>
            <a:off x="251520" y="3867894"/>
            <a:ext cx="2448272" cy="553998"/>
          </a:xfrm>
          <a:prstGeom prst="rect">
            <a:avLst/>
          </a:prstGeom>
          <a:noFill/>
        </p:spPr>
        <p:txBody>
          <a:bodyPr wrap="square" rtlCol="0">
            <a:spAutoFit/>
          </a:bodyPr>
          <a:lstStyle/>
          <a:p>
            <a:r>
              <a:rPr lang="en-US" sz="1000" dirty="0"/>
              <a:t>Testing team worked on a multi-year project that requires domain knowledge and high proficiency in SQL. </a:t>
            </a:r>
          </a:p>
        </p:txBody>
      </p:sp>
      <p:grpSp>
        <p:nvGrpSpPr>
          <p:cNvPr id="9" name="Group 8"/>
          <p:cNvGrpSpPr/>
          <p:nvPr/>
        </p:nvGrpSpPr>
        <p:grpSpPr>
          <a:xfrm>
            <a:off x="5412534" y="2644012"/>
            <a:ext cx="3456384" cy="2088232"/>
            <a:chOff x="5436096" y="2859782"/>
            <a:chExt cx="3456384" cy="2088232"/>
          </a:xfrm>
        </p:grpSpPr>
        <p:sp>
          <p:nvSpPr>
            <p:cNvPr id="6" name="Rectangle 5"/>
            <p:cNvSpPr/>
            <p:nvPr/>
          </p:nvSpPr>
          <p:spPr>
            <a:xfrm>
              <a:off x="5436096" y="2859782"/>
              <a:ext cx="3456384" cy="2088232"/>
            </a:xfrm>
            <a:prstGeom prst="rect">
              <a:avLst/>
            </a:prstGeom>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5603013" y="3637061"/>
              <a:ext cx="3289467" cy="1015663"/>
            </a:xfrm>
            <a:prstGeom prst="rect">
              <a:avLst/>
            </a:prstGeom>
            <a:noFill/>
          </p:spPr>
          <p:txBody>
            <a:bodyPr wrap="square" rtlCol="0">
              <a:spAutoFit/>
            </a:bodyPr>
            <a:lstStyle/>
            <a:p>
              <a:r>
                <a:rPr lang="en-US" sz="1200" dirty="0"/>
                <a:t>Beside testing as an integral part of any software development project, some case studies are highlighted for specialized testing work packages performed by TSO for customers. </a:t>
              </a:r>
            </a:p>
          </p:txBody>
        </p:sp>
      </p:grpSp>
      <p:pic>
        <p:nvPicPr>
          <p:cNvPr id="8" name="Picture 7"/>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724566" y="3003798"/>
            <a:ext cx="938192" cy="978584"/>
          </a:xfrm>
          <a:prstGeom prst="rect">
            <a:avLst/>
          </a:prstGeom>
        </p:spPr>
      </p:pic>
      <p:sp>
        <p:nvSpPr>
          <p:cNvPr id="18" name="TextBox 17">
            <a:extLst>
              <a:ext uri="{FF2B5EF4-FFF2-40B4-BE49-F238E27FC236}">
                <a16:creationId xmlns:a16="http://schemas.microsoft.com/office/drawing/2014/main" id="{772E3B8C-DE67-4565-9FA1-0F898203AC6B}"/>
              </a:ext>
            </a:extLst>
          </p:cNvPr>
          <p:cNvSpPr txBox="1"/>
          <p:nvPr/>
        </p:nvSpPr>
        <p:spPr>
          <a:xfrm>
            <a:off x="2771800" y="3867894"/>
            <a:ext cx="2448272" cy="707886"/>
          </a:xfrm>
          <a:prstGeom prst="rect">
            <a:avLst/>
          </a:prstGeom>
          <a:noFill/>
        </p:spPr>
        <p:txBody>
          <a:bodyPr wrap="square" rtlCol="0">
            <a:spAutoFit/>
          </a:bodyPr>
          <a:lstStyle/>
          <a:p>
            <a:r>
              <a:rPr lang="en-US" sz="1000" dirty="0"/>
              <a:t>TSO BA/testing team work remotely in an internationally-formed team in multiple time zones for rolling out a product for different countries in SEA.</a:t>
            </a:r>
          </a:p>
        </p:txBody>
      </p:sp>
    </p:spTree>
    <p:extLst>
      <p:ext uri="{BB962C8B-B14F-4D97-AF65-F5344CB8AC3E}">
        <p14:creationId xmlns:p14="http://schemas.microsoft.com/office/powerpoint/2010/main" val="912778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3789127" y="1635646"/>
            <a:ext cx="1475962" cy="3384376"/>
          </a:xfrm>
          <a:prstGeom prst="rect">
            <a:avLst/>
          </a:prstGeom>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4294967295"/>
          </p:nvPr>
        </p:nvSpPr>
        <p:spPr>
          <a:xfrm>
            <a:off x="463550" y="173038"/>
            <a:ext cx="8680450" cy="542925"/>
          </a:xfrm>
        </p:spPr>
        <p:txBody>
          <a:bodyPr>
            <a:normAutofit/>
          </a:bodyPr>
          <a:lstStyle/>
          <a:p>
            <a:pPr marL="0" indent="0" algn="r">
              <a:buNone/>
              <a:defRPr/>
            </a:pPr>
            <a:r>
              <a:rPr lang="en-US" sz="2400" b="1" dirty="0">
                <a:latin typeface="Arial" panose="020B0604020202020204" pitchFamily="34" charset="0"/>
                <a:ea typeface="Cambria" panose="02040503050406030204" pitchFamily="18" charset="0"/>
                <a:cs typeface="Arial" panose="020B0604020202020204" pitchFamily="34" charset="0"/>
              </a:rPr>
              <a:t>Crypto/</a:t>
            </a:r>
            <a:r>
              <a:rPr lang="en-US" sz="2400" b="1" dirty="0" err="1">
                <a:latin typeface="Arial" panose="020B0604020202020204" pitchFamily="34" charset="0"/>
                <a:ea typeface="Cambria" panose="02040503050406030204" pitchFamily="18" charset="0"/>
                <a:cs typeface="Arial" panose="020B0604020202020204" pitchFamily="34" charset="0"/>
              </a:rPr>
              <a:t>Blockchain</a:t>
            </a:r>
            <a:endParaRPr lang="en-US" sz="2400" b="1" dirty="0">
              <a:latin typeface="Arial" panose="020B0604020202020204" pitchFamily="34" charset="0"/>
              <a:ea typeface="Cambria" panose="02040503050406030204" pitchFamily="18" charset="0"/>
              <a:cs typeface="Arial" panose="020B0604020202020204" pitchFamily="34" charset="0"/>
            </a:endParaRPr>
          </a:p>
        </p:txBody>
      </p:sp>
      <p:grpSp>
        <p:nvGrpSpPr>
          <p:cNvPr id="28" name="Group 27">
            <a:extLst>
              <a:ext uri="{FF2B5EF4-FFF2-40B4-BE49-F238E27FC236}">
                <a16:creationId xmlns:a16="http://schemas.microsoft.com/office/drawing/2014/main" id="{CFDDF809-8D23-41B1-A437-91F8B9D665D4}"/>
              </a:ext>
            </a:extLst>
          </p:cNvPr>
          <p:cNvGrpSpPr/>
          <p:nvPr/>
        </p:nvGrpSpPr>
        <p:grpSpPr>
          <a:xfrm>
            <a:off x="251520" y="1807048"/>
            <a:ext cx="3341175" cy="764282"/>
            <a:chOff x="2879015" y="4084840"/>
            <a:chExt cx="2088297" cy="1019044"/>
          </a:xfrm>
          <a:solidFill>
            <a:srgbClr val="F6BB00"/>
          </a:solidFill>
        </p:grpSpPr>
        <p:sp>
          <p:nvSpPr>
            <p:cNvPr id="29" name="TextBox 28">
              <a:extLst>
                <a:ext uri="{FF2B5EF4-FFF2-40B4-BE49-F238E27FC236}">
                  <a16:creationId xmlns:a16="http://schemas.microsoft.com/office/drawing/2014/main" id="{82385162-A62F-4914-9A20-A0CF56F059CB}"/>
                </a:ext>
              </a:extLst>
            </p:cNvPr>
            <p:cNvSpPr txBox="1"/>
            <p:nvPr/>
          </p:nvSpPr>
          <p:spPr>
            <a:xfrm>
              <a:off x="2879015" y="4775589"/>
              <a:ext cx="2088297" cy="328295"/>
            </a:xfrm>
            <a:prstGeom prst="rect">
              <a:avLst/>
            </a:prstGeom>
            <a:noFill/>
          </p:spPr>
          <p:txBody>
            <a:bodyPr wrap="square" rtlCol="0">
              <a:spAutoFit/>
            </a:bodyPr>
            <a:lstStyle/>
            <a:p>
              <a:pPr algn="just"/>
              <a:r>
                <a:rPr lang="en-US" altLang="ko-KR" sz="1000" dirty="0">
                  <a:solidFill>
                    <a:schemeClr val="tx1">
                      <a:lumMod val="75000"/>
                      <a:lumOff val="25000"/>
                    </a:schemeClr>
                  </a:solidFill>
                </a:rPr>
                <a:t>Dedicated team building crypto or </a:t>
              </a:r>
              <a:r>
                <a:rPr lang="en-US" altLang="ko-KR" sz="1000" dirty="0" err="1">
                  <a:solidFill>
                    <a:schemeClr val="tx1">
                      <a:lumMod val="75000"/>
                      <a:lumOff val="25000"/>
                    </a:schemeClr>
                  </a:solidFill>
                </a:rPr>
                <a:t>blockchain</a:t>
              </a:r>
              <a:r>
                <a:rPr lang="en-US" altLang="ko-KR" sz="1000" dirty="0">
                  <a:solidFill>
                    <a:schemeClr val="tx1">
                      <a:lumMod val="75000"/>
                      <a:lumOff val="25000"/>
                    </a:schemeClr>
                  </a:solidFill>
                </a:rPr>
                <a:t> products</a:t>
              </a:r>
            </a:p>
          </p:txBody>
        </p:sp>
        <p:sp>
          <p:nvSpPr>
            <p:cNvPr id="30" name="TextBox 29">
              <a:extLst>
                <a:ext uri="{FF2B5EF4-FFF2-40B4-BE49-F238E27FC236}">
                  <a16:creationId xmlns:a16="http://schemas.microsoft.com/office/drawing/2014/main" id="{01CC4C31-C22C-4364-A6C2-6B0916B43335}"/>
                </a:ext>
              </a:extLst>
            </p:cNvPr>
            <p:cNvSpPr txBox="1"/>
            <p:nvPr/>
          </p:nvSpPr>
          <p:spPr>
            <a:xfrm>
              <a:off x="2924021" y="4084840"/>
              <a:ext cx="2025286" cy="697628"/>
            </a:xfrm>
            <a:prstGeom prst="rect">
              <a:avLst/>
            </a:prstGeom>
            <a:noFill/>
          </p:spPr>
          <p:txBody>
            <a:bodyPr wrap="square" rtlCol="0">
              <a:spAutoFit/>
            </a:bodyPr>
            <a:lstStyle/>
            <a:p>
              <a:r>
                <a:rPr lang="en-US" altLang="ko-KR" sz="1400" b="1" dirty="0">
                  <a:solidFill>
                    <a:srgbClr val="FFC000"/>
                  </a:solidFill>
                </a:rPr>
                <a:t>Dedicated team building crypto or </a:t>
              </a:r>
              <a:r>
                <a:rPr lang="en-US" altLang="ko-KR" sz="1400" b="1" dirty="0" err="1">
                  <a:solidFill>
                    <a:srgbClr val="FFC000"/>
                  </a:solidFill>
                </a:rPr>
                <a:t>blockchain</a:t>
              </a:r>
              <a:r>
                <a:rPr lang="en-US" altLang="ko-KR" sz="1400" b="1" dirty="0">
                  <a:solidFill>
                    <a:srgbClr val="FFC000"/>
                  </a:solidFill>
                </a:rPr>
                <a:t> products</a:t>
              </a:r>
              <a:endParaRPr lang="ko-KR" altLang="en-US" sz="1400" b="1" dirty="0">
                <a:solidFill>
                  <a:srgbClr val="FFC000"/>
                </a:solidFill>
              </a:endParaRPr>
            </a:p>
          </p:txBody>
        </p:sp>
      </p:grpSp>
      <p:grpSp>
        <p:nvGrpSpPr>
          <p:cNvPr id="31" name="Group 30">
            <a:extLst>
              <a:ext uri="{FF2B5EF4-FFF2-40B4-BE49-F238E27FC236}">
                <a16:creationId xmlns:a16="http://schemas.microsoft.com/office/drawing/2014/main" id="{427E5958-B5A9-4C36-B6C7-CCCA592C4707}"/>
              </a:ext>
            </a:extLst>
          </p:cNvPr>
          <p:cNvGrpSpPr/>
          <p:nvPr/>
        </p:nvGrpSpPr>
        <p:grpSpPr>
          <a:xfrm>
            <a:off x="5534023" y="1855866"/>
            <a:ext cx="3502468" cy="844836"/>
            <a:chOff x="2942629" y="4350426"/>
            <a:chExt cx="2229845" cy="1126448"/>
          </a:xfrm>
        </p:grpSpPr>
        <p:sp>
          <p:nvSpPr>
            <p:cNvPr id="32" name="TextBox 31">
              <a:extLst>
                <a:ext uri="{FF2B5EF4-FFF2-40B4-BE49-F238E27FC236}">
                  <a16:creationId xmlns:a16="http://schemas.microsoft.com/office/drawing/2014/main" id="{6BF7E384-559E-44C6-9696-39FC528FCE93}"/>
                </a:ext>
              </a:extLst>
            </p:cNvPr>
            <p:cNvSpPr txBox="1"/>
            <p:nvPr/>
          </p:nvSpPr>
          <p:spPr>
            <a:xfrm>
              <a:off x="3021856" y="4738210"/>
              <a:ext cx="2150618" cy="738664"/>
            </a:xfrm>
            <a:prstGeom prst="rect">
              <a:avLst/>
            </a:prstGeom>
            <a:noFill/>
          </p:spPr>
          <p:txBody>
            <a:bodyPr wrap="square" rtlCol="0">
              <a:spAutoFit/>
            </a:bodyPr>
            <a:lstStyle/>
            <a:p>
              <a:r>
                <a:rPr lang="en-US" altLang="ko-KR" sz="1000" dirty="0">
                  <a:solidFill>
                    <a:schemeClr val="tx1">
                      <a:lumMod val="75000"/>
                      <a:lumOff val="25000"/>
                    </a:schemeClr>
                  </a:solidFill>
                </a:rPr>
                <a:t>Team members have developed </a:t>
              </a:r>
              <a:r>
                <a:rPr lang="en-US" sz="1000" dirty="0"/>
                <a:t>crypto exchanges, crypto currencies and applications using blockchain-based public ledgers</a:t>
              </a:r>
              <a:endParaRPr lang="en-US" altLang="ko-KR" sz="1000" dirty="0">
                <a:solidFill>
                  <a:schemeClr val="tx1">
                    <a:lumMod val="75000"/>
                    <a:lumOff val="25000"/>
                  </a:schemeClr>
                </a:solidFill>
              </a:endParaRPr>
            </a:p>
          </p:txBody>
        </p:sp>
        <p:sp>
          <p:nvSpPr>
            <p:cNvPr id="33" name="TextBox 32">
              <a:extLst>
                <a:ext uri="{FF2B5EF4-FFF2-40B4-BE49-F238E27FC236}">
                  <a16:creationId xmlns:a16="http://schemas.microsoft.com/office/drawing/2014/main" id="{3C2E936B-37E4-4035-AF75-8998D6217C77}"/>
                </a:ext>
              </a:extLst>
            </p:cNvPr>
            <p:cNvSpPr txBox="1"/>
            <p:nvPr/>
          </p:nvSpPr>
          <p:spPr>
            <a:xfrm>
              <a:off x="2942629" y="4350426"/>
              <a:ext cx="2146100" cy="410369"/>
            </a:xfrm>
            <a:prstGeom prst="rect">
              <a:avLst/>
            </a:prstGeom>
            <a:noFill/>
          </p:spPr>
          <p:txBody>
            <a:bodyPr wrap="square" rtlCol="0">
              <a:spAutoFit/>
            </a:bodyPr>
            <a:lstStyle/>
            <a:p>
              <a:r>
                <a:rPr lang="en-US" altLang="ko-KR" sz="1400" b="1" dirty="0">
                  <a:solidFill>
                    <a:srgbClr val="4F81BD"/>
                  </a:solidFill>
                </a:rPr>
                <a:t>Solid technical expertise</a:t>
              </a:r>
            </a:p>
          </p:txBody>
        </p:sp>
      </p:grpSp>
      <p:sp>
        <p:nvSpPr>
          <p:cNvPr id="36" name="TextBox 35">
            <a:extLst>
              <a:ext uri="{FF2B5EF4-FFF2-40B4-BE49-F238E27FC236}">
                <a16:creationId xmlns:a16="http://schemas.microsoft.com/office/drawing/2014/main" id="{1974BD19-292D-4735-AC02-0C1E7A8472F8}"/>
              </a:ext>
            </a:extLst>
          </p:cNvPr>
          <p:cNvSpPr txBox="1"/>
          <p:nvPr/>
        </p:nvSpPr>
        <p:spPr>
          <a:xfrm>
            <a:off x="323528" y="2821913"/>
            <a:ext cx="3240359" cy="523220"/>
          </a:xfrm>
          <a:prstGeom prst="rect">
            <a:avLst/>
          </a:prstGeom>
          <a:noFill/>
        </p:spPr>
        <p:txBody>
          <a:bodyPr wrap="square" rtlCol="0">
            <a:spAutoFit/>
          </a:bodyPr>
          <a:lstStyle/>
          <a:p>
            <a:r>
              <a:rPr lang="en-US" altLang="ko-KR" sz="1400" b="1" dirty="0">
                <a:solidFill>
                  <a:srgbClr val="FFC000"/>
                </a:solidFill>
              </a:rPr>
              <a:t>Team extension, adding crypto, </a:t>
            </a:r>
            <a:r>
              <a:rPr lang="en-US" altLang="ko-KR" sz="1400" b="1" dirty="0" err="1">
                <a:solidFill>
                  <a:srgbClr val="FFC000"/>
                </a:solidFill>
              </a:rPr>
              <a:t>blockchain</a:t>
            </a:r>
            <a:r>
              <a:rPr lang="en-US" altLang="ko-KR" sz="1400" b="1" dirty="0">
                <a:solidFill>
                  <a:srgbClr val="FFC000"/>
                </a:solidFill>
              </a:rPr>
              <a:t> expertise</a:t>
            </a:r>
          </a:p>
        </p:txBody>
      </p:sp>
      <p:sp>
        <p:nvSpPr>
          <p:cNvPr id="37" name="TextBox 36">
            <a:extLst>
              <a:ext uri="{FF2B5EF4-FFF2-40B4-BE49-F238E27FC236}">
                <a16:creationId xmlns:a16="http://schemas.microsoft.com/office/drawing/2014/main" id="{2A775847-94E4-4042-9315-F0B2F4C48E7D}"/>
              </a:ext>
            </a:extLst>
          </p:cNvPr>
          <p:cNvSpPr txBox="1"/>
          <p:nvPr/>
        </p:nvSpPr>
        <p:spPr>
          <a:xfrm>
            <a:off x="7537" y="1803288"/>
            <a:ext cx="340409" cy="415498"/>
          </a:xfrm>
          <a:prstGeom prst="rect">
            <a:avLst/>
          </a:prstGeom>
          <a:noFill/>
        </p:spPr>
        <p:txBody>
          <a:bodyPr wrap="square" rtlCol="0">
            <a:spAutoFit/>
          </a:bodyPr>
          <a:lstStyle/>
          <a:p>
            <a:pPr algn="ctr"/>
            <a:r>
              <a:rPr lang="en-US" sz="2100" b="1" dirty="0">
                <a:solidFill>
                  <a:srgbClr val="FFC000"/>
                </a:solidFill>
              </a:rPr>
              <a:t>1</a:t>
            </a:r>
          </a:p>
        </p:txBody>
      </p:sp>
      <p:sp>
        <p:nvSpPr>
          <p:cNvPr id="38" name="TextBox 37">
            <a:extLst>
              <a:ext uri="{FF2B5EF4-FFF2-40B4-BE49-F238E27FC236}">
                <a16:creationId xmlns:a16="http://schemas.microsoft.com/office/drawing/2014/main" id="{FDC96B43-50FD-4F19-A15C-567130D6E129}"/>
              </a:ext>
            </a:extLst>
          </p:cNvPr>
          <p:cNvSpPr txBox="1"/>
          <p:nvPr/>
        </p:nvSpPr>
        <p:spPr>
          <a:xfrm>
            <a:off x="-16881" y="2814215"/>
            <a:ext cx="340409" cy="415498"/>
          </a:xfrm>
          <a:prstGeom prst="rect">
            <a:avLst/>
          </a:prstGeom>
          <a:noFill/>
        </p:spPr>
        <p:txBody>
          <a:bodyPr wrap="square" rtlCol="0">
            <a:spAutoFit/>
          </a:bodyPr>
          <a:lstStyle/>
          <a:p>
            <a:pPr algn="ctr"/>
            <a:r>
              <a:rPr lang="en-US" sz="2100" b="1" dirty="0">
                <a:solidFill>
                  <a:srgbClr val="FFC000"/>
                </a:solidFill>
              </a:rPr>
              <a:t>2</a:t>
            </a:r>
          </a:p>
        </p:txBody>
      </p:sp>
      <p:grpSp>
        <p:nvGrpSpPr>
          <p:cNvPr id="47" name="Group 46">
            <a:extLst>
              <a:ext uri="{FF2B5EF4-FFF2-40B4-BE49-F238E27FC236}">
                <a16:creationId xmlns:a16="http://schemas.microsoft.com/office/drawing/2014/main" id="{504B5664-C1C6-4BDF-B2A3-82AA4EE4CF81}"/>
              </a:ext>
            </a:extLst>
          </p:cNvPr>
          <p:cNvGrpSpPr/>
          <p:nvPr/>
        </p:nvGrpSpPr>
        <p:grpSpPr>
          <a:xfrm>
            <a:off x="5534774" y="2814215"/>
            <a:ext cx="3592792" cy="2218035"/>
            <a:chOff x="2934971" y="4350426"/>
            <a:chExt cx="2287345" cy="3082371"/>
          </a:xfrm>
        </p:grpSpPr>
        <p:sp>
          <p:nvSpPr>
            <p:cNvPr id="48" name="TextBox 47">
              <a:extLst>
                <a:ext uri="{FF2B5EF4-FFF2-40B4-BE49-F238E27FC236}">
                  <a16:creationId xmlns:a16="http://schemas.microsoft.com/office/drawing/2014/main" id="{3B222306-D7E8-4036-9B2D-33648103AE13}"/>
                </a:ext>
              </a:extLst>
            </p:cNvPr>
            <p:cNvSpPr txBox="1"/>
            <p:nvPr/>
          </p:nvSpPr>
          <p:spPr>
            <a:xfrm>
              <a:off x="2963559" y="4738208"/>
              <a:ext cx="2258757" cy="2694589"/>
            </a:xfrm>
            <a:prstGeom prst="rect">
              <a:avLst/>
            </a:prstGeom>
            <a:noFill/>
          </p:spPr>
          <p:txBody>
            <a:bodyPr wrap="square" rtlCol="0">
              <a:spAutoFit/>
            </a:bodyPr>
            <a:lstStyle/>
            <a:p>
              <a:pPr marL="171450" lvl="0" indent="-171450">
                <a:buFont typeface="Arial" panose="020B0604020202020204" pitchFamily="34" charset="0"/>
                <a:buChar char="•"/>
              </a:pPr>
              <a:r>
                <a:rPr lang="vi-VN" sz="1000" dirty="0"/>
                <a:t>Blockchain Application Development</a:t>
              </a:r>
              <a:endParaRPr lang="en-US" sz="1000" dirty="0"/>
            </a:p>
            <a:p>
              <a:pPr marL="628650" lvl="2" indent="-171450">
                <a:buFont typeface="Arial" panose="020B0604020202020204" pitchFamily="34" charset="0"/>
                <a:buChar char="•"/>
              </a:pPr>
              <a:r>
                <a:rPr lang="vi-VN" sz="1000" dirty="0"/>
                <a:t>Crypto Wallet</a:t>
              </a:r>
              <a:endParaRPr lang="en-US" sz="1000" dirty="0"/>
            </a:p>
            <a:p>
              <a:pPr marL="628650" lvl="2" indent="-171450">
                <a:buFont typeface="Arial" panose="020B0604020202020204" pitchFamily="34" charset="0"/>
                <a:buChar char="•"/>
              </a:pPr>
              <a:r>
                <a:rPr lang="vi-VN" sz="1000" dirty="0"/>
                <a:t>Decentralize Finance Application</a:t>
              </a:r>
              <a:endParaRPr lang="en-US" sz="1000" dirty="0"/>
            </a:p>
            <a:p>
              <a:pPr marL="628650" lvl="2" indent="-171450">
                <a:buFont typeface="Arial" panose="020B0604020202020204" pitchFamily="34" charset="0"/>
                <a:buChar char="•"/>
              </a:pPr>
              <a:r>
                <a:rPr lang="vi-VN" sz="1000" dirty="0"/>
                <a:t>CeDeFi (Centralize – Decentralize Finance)</a:t>
              </a:r>
              <a:endParaRPr lang="en-US" sz="1000" dirty="0"/>
            </a:p>
            <a:p>
              <a:pPr marL="628650" lvl="2" indent="-171450">
                <a:buFont typeface="Arial" panose="020B0604020202020204" pitchFamily="34" charset="0"/>
                <a:buChar char="•"/>
              </a:pPr>
              <a:r>
                <a:rPr lang="vi-VN" sz="1000" dirty="0"/>
                <a:t>Smart Contract development &amp; Auditing</a:t>
              </a:r>
              <a:endParaRPr lang="en-US" sz="1000" dirty="0"/>
            </a:p>
            <a:p>
              <a:pPr marL="628650" lvl="2" indent="-171450">
                <a:buFont typeface="Arial" panose="020B0604020202020204" pitchFamily="34" charset="0"/>
                <a:buChar char="•"/>
              </a:pPr>
              <a:r>
                <a:rPr lang="vi-VN" sz="1000" dirty="0"/>
                <a:t>GameFi (Game Finance)</a:t>
              </a:r>
              <a:endParaRPr lang="en-US" sz="1000" dirty="0"/>
            </a:p>
            <a:p>
              <a:pPr marL="628650" lvl="2" indent="-171450">
                <a:buFont typeface="Arial" panose="020B0604020202020204" pitchFamily="34" charset="0"/>
                <a:buChar char="•"/>
              </a:pPr>
              <a:r>
                <a:rPr lang="vi-VN" sz="1000" dirty="0"/>
                <a:t>NFT Development</a:t>
              </a:r>
              <a:endParaRPr lang="en-US" sz="1000" dirty="0"/>
            </a:p>
            <a:p>
              <a:pPr marL="171450" lvl="0" indent="-171450">
                <a:buFont typeface="Arial" panose="020B0604020202020204" pitchFamily="34" charset="0"/>
                <a:buChar char="•"/>
              </a:pPr>
              <a:r>
                <a:rPr lang="vi-VN" sz="1000" dirty="0"/>
                <a:t>Crypto</a:t>
              </a:r>
              <a:r>
                <a:rPr lang="en-US" sz="1000" dirty="0"/>
                <a:t>c</a:t>
              </a:r>
              <a:r>
                <a:rPr lang="vi-VN" sz="1000" dirty="0"/>
                <a:t>urrency Project Development</a:t>
              </a:r>
              <a:r>
                <a:rPr lang="en-US" sz="1000" dirty="0"/>
                <a:t> and Management</a:t>
              </a:r>
            </a:p>
            <a:p>
              <a:pPr marL="628650" lvl="2" indent="-171450">
                <a:buFont typeface="Arial" panose="020B0604020202020204" pitchFamily="34" charset="0"/>
                <a:buChar char="•"/>
              </a:pPr>
              <a:r>
                <a:rPr lang="vi-VN" sz="1000" dirty="0"/>
                <a:t>White Paper</a:t>
              </a:r>
              <a:r>
                <a:rPr lang="en-US" sz="1000" dirty="0"/>
                <a:t>s</a:t>
              </a:r>
            </a:p>
            <a:p>
              <a:pPr marL="628650" lvl="2" indent="-171450">
                <a:buFont typeface="Arial" panose="020B0604020202020204" pitchFamily="34" charset="0"/>
                <a:buChar char="•"/>
              </a:pPr>
              <a:r>
                <a:rPr lang="vi-VN" sz="1000" dirty="0"/>
                <a:t>Pitch Deck</a:t>
              </a:r>
              <a:r>
                <a:rPr lang="en-US" sz="1000" dirty="0"/>
                <a:t>s</a:t>
              </a:r>
            </a:p>
            <a:p>
              <a:pPr marL="628650" lvl="2" indent="-171450">
                <a:buFont typeface="Arial" panose="020B0604020202020204" pitchFamily="34" charset="0"/>
                <a:buChar char="•"/>
              </a:pPr>
              <a:r>
                <a:rPr lang="vi-VN" sz="1000" dirty="0"/>
                <a:t>Intro Web</a:t>
              </a:r>
              <a:endParaRPr lang="en-US" sz="1000" dirty="0"/>
            </a:p>
            <a:p>
              <a:pPr marL="628650" lvl="2" indent="-171450">
                <a:buFont typeface="Arial" panose="020B0604020202020204" pitchFamily="34" charset="0"/>
                <a:buChar char="•"/>
              </a:pPr>
              <a:r>
                <a:rPr lang="vi-VN" sz="1000" dirty="0"/>
                <a:t>Fundraising</a:t>
              </a:r>
              <a:r>
                <a:rPr lang="en-US" sz="1000" dirty="0"/>
                <a:t>, ICOs</a:t>
              </a:r>
              <a:r>
                <a:rPr lang="vi-VN" sz="1000" dirty="0"/>
                <a:t> </a:t>
              </a:r>
              <a:endParaRPr lang="en-US" sz="1000" dirty="0"/>
            </a:p>
          </p:txBody>
        </p:sp>
        <p:sp>
          <p:nvSpPr>
            <p:cNvPr id="49" name="TextBox 48">
              <a:extLst>
                <a:ext uri="{FF2B5EF4-FFF2-40B4-BE49-F238E27FC236}">
                  <a16:creationId xmlns:a16="http://schemas.microsoft.com/office/drawing/2014/main" id="{8618F222-FEA1-44F6-8E69-A7937D50B0B1}"/>
                </a:ext>
              </a:extLst>
            </p:cNvPr>
            <p:cNvSpPr txBox="1"/>
            <p:nvPr/>
          </p:nvSpPr>
          <p:spPr>
            <a:xfrm>
              <a:off x="2934971" y="4350426"/>
              <a:ext cx="2145617" cy="427713"/>
            </a:xfrm>
            <a:prstGeom prst="rect">
              <a:avLst/>
            </a:prstGeom>
            <a:noFill/>
          </p:spPr>
          <p:txBody>
            <a:bodyPr wrap="square" rtlCol="0">
              <a:spAutoFit/>
            </a:bodyPr>
            <a:lstStyle/>
            <a:p>
              <a:r>
                <a:rPr lang="en-US" altLang="ko-KR" sz="1400" b="1" dirty="0">
                  <a:solidFill>
                    <a:srgbClr val="4F81BD"/>
                  </a:solidFill>
                </a:rPr>
                <a:t>Domain expertise </a:t>
              </a:r>
            </a:p>
          </p:txBody>
        </p:sp>
      </p:grpSp>
      <p:grpSp>
        <p:nvGrpSpPr>
          <p:cNvPr id="8" name="Group 7"/>
          <p:cNvGrpSpPr/>
          <p:nvPr/>
        </p:nvGrpSpPr>
        <p:grpSpPr>
          <a:xfrm>
            <a:off x="-12583" y="3444353"/>
            <a:ext cx="3690704" cy="1543696"/>
            <a:chOff x="-12583" y="3507853"/>
            <a:chExt cx="3576470" cy="1543696"/>
          </a:xfrm>
        </p:grpSpPr>
        <p:grpSp>
          <p:nvGrpSpPr>
            <p:cNvPr id="34" name="Group 33">
              <a:extLst>
                <a:ext uri="{FF2B5EF4-FFF2-40B4-BE49-F238E27FC236}">
                  <a16:creationId xmlns:a16="http://schemas.microsoft.com/office/drawing/2014/main" id="{6F5F399B-1E33-443D-98C8-7F737D847A9A}"/>
                </a:ext>
              </a:extLst>
            </p:cNvPr>
            <p:cNvGrpSpPr/>
            <p:nvPr/>
          </p:nvGrpSpPr>
          <p:grpSpPr>
            <a:xfrm>
              <a:off x="-5781" y="3507853"/>
              <a:ext cx="968846" cy="1536845"/>
              <a:chOff x="-7708" y="4824162"/>
              <a:chExt cx="1291794" cy="1533998"/>
            </a:xfrm>
          </p:grpSpPr>
          <p:sp>
            <p:nvSpPr>
              <p:cNvPr id="35" name="Arrow: Pentagon 34">
                <a:extLst>
                  <a:ext uri="{FF2B5EF4-FFF2-40B4-BE49-F238E27FC236}">
                    <a16:creationId xmlns:a16="http://schemas.microsoft.com/office/drawing/2014/main" id="{E7712579-0158-4E8F-B0CC-916E7C833041}"/>
                  </a:ext>
                </a:extLst>
              </p:cNvPr>
              <p:cNvSpPr/>
              <p:nvPr/>
            </p:nvSpPr>
            <p:spPr>
              <a:xfrm>
                <a:off x="-7708" y="4824162"/>
                <a:ext cx="1291794" cy="1533998"/>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A3D9ACC6-E16E-4B1F-B498-7BAD36960313}"/>
                  </a:ext>
                </a:extLst>
              </p:cNvPr>
              <p:cNvSpPr txBox="1"/>
              <p:nvPr/>
            </p:nvSpPr>
            <p:spPr>
              <a:xfrm>
                <a:off x="212551" y="5441417"/>
                <a:ext cx="1048293" cy="368648"/>
              </a:xfrm>
              <a:prstGeom prst="rect">
                <a:avLst/>
              </a:prstGeom>
              <a:noFill/>
            </p:spPr>
            <p:txBody>
              <a:bodyPr wrap="square" rtlCol="0">
                <a:spAutoFit/>
              </a:bodyPr>
              <a:lstStyle/>
              <a:p>
                <a:r>
                  <a:rPr lang="en-US" sz="900" b="1" dirty="0">
                    <a:solidFill>
                      <a:schemeClr val="bg1"/>
                    </a:solidFill>
                  </a:rPr>
                  <a:t>Potential partners</a:t>
                </a:r>
                <a:endParaRPr lang="en-US" sz="900" b="1" dirty="0">
                  <a:solidFill>
                    <a:schemeClr val="bg1"/>
                  </a:solidFill>
                  <a:latin typeface="+mn-lt"/>
                </a:endParaRPr>
              </a:p>
            </p:txBody>
          </p:sp>
        </p:grpSp>
        <p:sp>
          <p:nvSpPr>
            <p:cNvPr id="45" name="Rectangle 44">
              <a:extLst>
                <a:ext uri="{FF2B5EF4-FFF2-40B4-BE49-F238E27FC236}">
                  <a16:creationId xmlns:a16="http://schemas.microsoft.com/office/drawing/2014/main" id="{337FB122-2A0E-4E00-8196-8CF62A7C1A3B}"/>
                </a:ext>
              </a:extLst>
            </p:cNvPr>
            <p:cNvSpPr/>
            <p:nvPr/>
          </p:nvSpPr>
          <p:spPr>
            <a:xfrm>
              <a:off x="-12583" y="3522727"/>
              <a:ext cx="3576470" cy="1528822"/>
            </a:xfrm>
            <a:prstGeom prst="rect">
              <a:avLst/>
            </a:prstGeom>
            <a:noFill/>
            <a:ln w="12700">
              <a:solidFill>
                <a:srgbClr val="4F81B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8910C9-DB3D-4AAC-9FB1-35AD66F836FB}"/>
                </a:ext>
              </a:extLst>
            </p:cNvPr>
            <p:cNvSpPr txBox="1"/>
            <p:nvPr/>
          </p:nvSpPr>
          <p:spPr>
            <a:xfrm>
              <a:off x="969868" y="3574221"/>
              <a:ext cx="2594019" cy="1477328"/>
            </a:xfrm>
            <a:prstGeom prst="rect">
              <a:avLst/>
            </a:prstGeom>
            <a:noFill/>
          </p:spPr>
          <p:txBody>
            <a:bodyPr wrap="square" rtlCol="0">
              <a:spAutoFit/>
            </a:bodyPr>
            <a:lstStyle/>
            <a:p>
              <a:pPr marL="171450" indent="-171450">
                <a:buFont typeface="Arial" panose="020B0604020202020204" pitchFamily="34" charset="0"/>
                <a:buChar char="•"/>
              </a:pPr>
              <a:r>
                <a:rPr lang="en-US" sz="1000" dirty="0"/>
                <a:t>Startups building crypto or blockchain offerings</a:t>
              </a:r>
            </a:p>
            <a:p>
              <a:pPr marL="171450" indent="-171450">
                <a:buFont typeface="Arial" panose="020B0604020202020204" pitchFamily="34" charset="0"/>
                <a:buChar char="•"/>
              </a:pPr>
              <a:r>
                <a:rPr lang="en-US" sz="1000" dirty="0"/>
                <a:t>Software development teams lacking crypto/blockchain talent</a:t>
              </a:r>
            </a:p>
            <a:p>
              <a:pPr marL="171450" indent="-171450">
                <a:buFont typeface="Arial" panose="020B0604020202020204" pitchFamily="34" charset="0"/>
                <a:buChar char="•"/>
              </a:pPr>
              <a:r>
                <a:rPr lang="en-US" sz="1000" dirty="0"/>
                <a:t>Crypto, blockchain vendors seeking audits</a:t>
              </a:r>
            </a:p>
            <a:p>
              <a:pPr marL="171450" indent="-171450">
                <a:buFont typeface="Arial" panose="020B0604020202020204" pitchFamily="34" charset="0"/>
                <a:buChar char="•"/>
              </a:pPr>
              <a:r>
                <a:rPr lang="en-US" sz="1000" dirty="0"/>
                <a:t>Outsourcing companies in US</a:t>
              </a:r>
            </a:p>
            <a:p>
              <a:pPr marL="171450" indent="-171450">
                <a:buFont typeface="Arial" panose="020B0604020202020204" pitchFamily="34" charset="0"/>
                <a:buChar char="•"/>
              </a:pPr>
              <a:r>
                <a:rPr lang="en-US" sz="1000" dirty="0"/>
                <a:t>Gaming companies that want to build games on blockchain (</a:t>
              </a:r>
              <a:r>
                <a:rPr lang="en-US" sz="1000" dirty="0" err="1"/>
                <a:t>GameFi</a:t>
              </a:r>
              <a:r>
                <a:rPr lang="en-US" sz="1000" dirty="0"/>
                <a:t>)</a:t>
              </a:r>
            </a:p>
          </p:txBody>
        </p:sp>
      </p:grpSp>
      <p:sp>
        <p:nvSpPr>
          <p:cNvPr id="51" name="TextBox 50">
            <a:extLst>
              <a:ext uri="{FF2B5EF4-FFF2-40B4-BE49-F238E27FC236}">
                <a16:creationId xmlns:a16="http://schemas.microsoft.com/office/drawing/2014/main" id="{4E4EAC52-CF76-4765-9971-76D72789E163}"/>
              </a:ext>
            </a:extLst>
          </p:cNvPr>
          <p:cNvSpPr txBox="1"/>
          <p:nvPr/>
        </p:nvSpPr>
        <p:spPr>
          <a:xfrm>
            <a:off x="5305138" y="1809631"/>
            <a:ext cx="340409" cy="369332"/>
          </a:xfrm>
          <a:prstGeom prst="rect">
            <a:avLst/>
          </a:prstGeom>
          <a:noFill/>
        </p:spPr>
        <p:txBody>
          <a:bodyPr wrap="square" rtlCol="0">
            <a:spAutoFit/>
          </a:bodyPr>
          <a:lstStyle/>
          <a:p>
            <a:pPr algn="ctr"/>
            <a:r>
              <a:rPr lang="en-US" b="1" dirty="0">
                <a:solidFill>
                  <a:srgbClr val="4F81BD"/>
                </a:solidFill>
              </a:rPr>
              <a:t>1</a:t>
            </a:r>
          </a:p>
        </p:txBody>
      </p:sp>
      <p:sp>
        <p:nvSpPr>
          <p:cNvPr id="52" name="TextBox 51">
            <a:extLst>
              <a:ext uri="{FF2B5EF4-FFF2-40B4-BE49-F238E27FC236}">
                <a16:creationId xmlns:a16="http://schemas.microsoft.com/office/drawing/2014/main" id="{E536A58C-B927-478C-BBB8-A98360DBB745}"/>
              </a:ext>
            </a:extLst>
          </p:cNvPr>
          <p:cNvSpPr txBox="1"/>
          <p:nvPr/>
        </p:nvSpPr>
        <p:spPr>
          <a:xfrm>
            <a:off x="5311711" y="2778482"/>
            <a:ext cx="340409" cy="369332"/>
          </a:xfrm>
          <a:prstGeom prst="rect">
            <a:avLst/>
          </a:prstGeom>
          <a:noFill/>
        </p:spPr>
        <p:txBody>
          <a:bodyPr wrap="square" rtlCol="0">
            <a:spAutoFit/>
          </a:bodyPr>
          <a:lstStyle/>
          <a:p>
            <a:pPr algn="ctr"/>
            <a:r>
              <a:rPr lang="en-US" b="1" dirty="0">
                <a:solidFill>
                  <a:srgbClr val="4F81BD"/>
                </a:solidFill>
              </a:rPr>
              <a:t>2</a:t>
            </a:r>
          </a:p>
        </p:txBody>
      </p:sp>
      <p:pic>
        <p:nvPicPr>
          <p:cNvPr id="7" name="Picture 6"/>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940182" y="976497"/>
            <a:ext cx="1158555" cy="864419"/>
          </a:xfrm>
          <a:prstGeom prst="rect">
            <a:avLst/>
          </a:prstGeom>
        </p:spPr>
      </p:pic>
      <p:grpSp>
        <p:nvGrpSpPr>
          <p:cNvPr id="46" name="Group 45"/>
          <p:cNvGrpSpPr/>
          <p:nvPr/>
        </p:nvGrpSpPr>
        <p:grpSpPr>
          <a:xfrm>
            <a:off x="-1" y="1155630"/>
            <a:ext cx="9144001" cy="480016"/>
            <a:chOff x="-1" y="1155630"/>
            <a:chExt cx="9144001" cy="480016"/>
          </a:xfrm>
        </p:grpSpPr>
        <p:sp>
          <p:nvSpPr>
            <p:cNvPr id="50" name="Pentagon 49"/>
            <p:cNvSpPr/>
            <p:nvPr/>
          </p:nvSpPr>
          <p:spPr>
            <a:xfrm rot="10800000">
              <a:off x="5292080" y="1155630"/>
              <a:ext cx="3851920" cy="464501"/>
            </a:xfrm>
            <a:prstGeom prst="homePlate">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entagon 52"/>
            <p:cNvSpPr/>
            <p:nvPr/>
          </p:nvSpPr>
          <p:spPr>
            <a:xfrm>
              <a:off x="-1" y="1181769"/>
              <a:ext cx="3767163" cy="453877"/>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2ACD2F75-214D-45FF-AF7E-4CE665F6B55D}"/>
                </a:ext>
              </a:extLst>
            </p:cNvPr>
            <p:cNvGrpSpPr/>
            <p:nvPr/>
          </p:nvGrpSpPr>
          <p:grpSpPr>
            <a:xfrm>
              <a:off x="177741" y="1181771"/>
              <a:ext cx="8628900" cy="408639"/>
              <a:chOff x="239639" y="2732449"/>
              <a:chExt cx="11505200" cy="544851"/>
            </a:xfrm>
          </p:grpSpPr>
          <p:sp>
            <p:nvSpPr>
              <p:cNvPr id="55" name="TextBox 54">
                <a:extLst>
                  <a:ext uri="{FF2B5EF4-FFF2-40B4-BE49-F238E27FC236}">
                    <a16:creationId xmlns:a16="http://schemas.microsoft.com/office/drawing/2014/main" id="{A49284A5-0AD4-4AA7-B9D9-3D6DBD97772F}"/>
                  </a:ext>
                </a:extLst>
              </p:cNvPr>
              <p:cNvSpPr txBox="1"/>
              <p:nvPr/>
            </p:nvSpPr>
            <p:spPr>
              <a:xfrm>
                <a:off x="239639" y="2743821"/>
                <a:ext cx="3666871" cy="533479"/>
              </a:xfrm>
              <a:prstGeom prst="rect">
                <a:avLst/>
              </a:prstGeom>
              <a:noFill/>
            </p:spPr>
            <p:txBody>
              <a:bodyPr wrap="square" rtlCol="0" anchor="ctr">
                <a:spAutoFit/>
              </a:bodyPr>
              <a:lstStyle/>
              <a:p>
                <a:r>
                  <a:rPr lang="en-US" altLang="ko-KR" sz="2000" b="1" dirty="0">
                    <a:solidFill>
                      <a:schemeClr val="bg1"/>
                    </a:solidFill>
                  </a:rPr>
                  <a:t>Service Offerings</a:t>
                </a:r>
                <a:endParaRPr lang="ko-KR" altLang="en-US" sz="2000" b="1" dirty="0">
                  <a:solidFill>
                    <a:schemeClr val="bg1"/>
                  </a:solidFill>
                </a:endParaRPr>
              </a:p>
            </p:txBody>
          </p:sp>
          <p:sp>
            <p:nvSpPr>
              <p:cNvPr id="56" name="TextBox 55">
                <a:extLst>
                  <a:ext uri="{FF2B5EF4-FFF2-40B4-BE49-F238E27FC236}">
                    <a16:creationId xmlns:a16="http://schemas.microsoft.com/office/drawing/2014/main" id="{D6B6AE90-4933-4E3A-A3F3-3C6C23418876}"/>
                  </a:ext>
                </a:extLst>
              </p:cNvPr>
              <p:cNvSpPr txBox="1"/>
              <p:nvPr/>
            </p:nvSpPr>
            <p:spPr>
              <a:xfrm>
                <a:off x="7250779" y="2732449"/>
                <a:ext cx="4494060" cy="533479"/>
              </a:xfrm>
              <a:prstGeom prst="rect">
                <a:avLst/>
              </a:prstGeom>
              <a:noFill/>
            </p:spPr>
            <p:txBody>
              <a:bodyPr wrap="square" rtlCol="0" anchor="ctr">
                <a:spAutoFit/>
              </a:bodyPr>
              <a:lstStyle/>
              <a:p>
                <a:r>
                  <a:rPr lang="en-US" altLang="ko-KR" sz="2000" b="1" dirty="0">
                    <a:solidFill>
                      <a:schemeClr val="bg1"/>
                    </a:solidFill>
                  </a:rPr>
                  <a:t>Our Strengths </a:t>
                </a:r>
                <a:endParaRPr lang="ko-KR" altLang="en-US" sz="2000" b="1" dirty="0">
                  <a:solidFill>
                    <a:schemeClr val="bg1"/>
                  </a:solidFill>
                </a:endParaRPr>
              </a:p>
            </p:txBody>
          </p:sp>
        </p:grpSp>
      </p:grpSp>
      <p:sp>
        <p:nvSpPr>
          <p:cNvPr id="57" name="TextBox 56"/>
          <p:cNvSpPr txBox="1"/>
          <p:nvPr/>
        </p:nvSpPr>
        <p:spPr>
          <a:xfrm>
            <a:off x="3878476" y="1986671"/>
            <a:ext cx="1275607" cy="1600438"/>
          </a:xfrm>
          <a:prstGeom prst="rect">
            <a:avLst/>
          </a:prstGeom>
          <a:noFill/>
        </p:spPr>
        <p:txBody>
          <a:bodyPr wrap="square" rtlCol="0">
            <a:spAutoFit/>
          </a:bodyPr>
          <a:lstStyle/>
          <a:p>
            <a:pPr algn="ctr"/>
            <a:r>
              <a:rPr lang="en-US" sz="1400" dirty="0">
                <a:latin typeface="+mn-lt"/>
              </a:rPr>
              <a:t>Vietnam is a hotspot in the </a:t>
            </a:r>
            <a:r>
              <a:rPr lang="en-US" sz="1400" dirty="0" err="1">
                <a:latin typeface="+mn-lt"/>
              </a:rPr>
              <a:t>blockchain</a:t>
            </a:r>
            <a:r>
              <a:rPr lang="en-US" sz="1400" dirty="0">
                <a:latin typeface="+mn-lt"/>
              </a:rPr>
              <a:t> world.</a:t>
            </a:r>
          </a:p>
          <a:p>
            <a:pPr algn="ctr"/>
            <a:r>
              <a:rPr lang="en-US" sz="1400" dirty="0">
                <a:latin typeface="+mn-lt"/>
              </a:rPr>
              <a:t>Why don’t tap its human resource pool? </a:t>
            </a:r>
          </a:p>
        </p:txBody>
      </p:sp>
      <p:pic>
        <p:nvPicPr>
          <p:cNvPr id="61" name="Picture 6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79952" y="4248523"/>
            <a:ext cx="679012" cy="679012"/>
          </a:xfrm>
          <a:prstGeom prst="rect">
            <a:avLst/>
          </a:prstGeom>
        </p:spPr>
      </p:pic>
      <p:pic>
        <p:nvPicPr>
          <p:cNvPr id="62" name="Picture 6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388424" y="696669"/>
            <a:ext cx="752619" cy="534513"/>
          </a:xfrm>
          <a:prstGeom prst="rect">
            <a:avLst/>
          </a:prstGeom>
        </p:spPr>
      </p:pic>
      <p:pic>
        <p:nvPicPr>
          <p:cNvPr id="39" name="Picture 3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7948" y="650533"/>
            <a:ext cx="650250" cy="650250"/>
          </a:xfrm>
          <a:prstGeom prst="rect">
            <a:avLst/>
          </a:prstGeom>
        </p:spPr>
      </p:pic>
      <p:pic>
        <p:nvPicPr>
          <p:cNvPr id="40" name="Picture 3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4421" y="4107636"/>
            <a:ext cx="168086" cy="339324"/>
          </a:xfrm>
          <a:prstGeom prst="rect">
            <a:avLst/>
          </a:prstGeom>
        </p:spPr>
      </p:pic>
    </p:spTree>
    <p:extLst>
      <p:ext uri="{BB962C8B-B14F-4D97-AF65-F5344CB8AC3E}">
        <p14:creationId xmlns:p14="http://schemas.microsoft.com/office/powerpoint/2010/main" val="2401801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0474F1F-02D6-484E-8F38-A7B36843DB58}"/>
              </a:ext>
            </a:extLst>
          </p:cNvPr>
          <p:cNvSpPr txBox="1">
            <a:spLocks/>
          </p:cNvSpPr>
          <p:nvPr/>
        </p:nvSpPr>
        <p:spPr bwMode="auto">
          <a:xfrm>
            <a:off x="463550" y="173038"/>
            <a:ext cx="86804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Arial" charset="0"/>
              </a:defRPr>
            </a:lvl1pPr>
            <a:lvl2pPr marL="742950" indent="-285750" algn="l" rtl="0" eaLnBrk="0" fontAlgn="base" hangingPunct="0">
              <a:spcBef>
                <a:spcPct val="20000"/>
              </a:spcBef>
              <a:spcAft>
                <a:spcPct val="0"/>
              </a:spcAft>
              <a:buChar char="–"/>
              <a:defRPr sz="2800">
                <a:solidFill>
                  <a:schemeClr val="tx1"/>
                </a:solidFill>
                <a:latin typeface="Arial" charset="0"/>
              </a:defRPr>
            </a:lvl2pPr>
            <a:lvl3pPr marL="1143000" indent="-228600" algn="l" rtl="0" eaLnBrk="0" fontAlgn="base" hangingPunct="0">
              <a:spcBef>
                <a:spcPct val="20000"/>
              </a:spcBef>
              <a:spcAft>
                <a:spcPct val="0"/>
              </a:spcAft>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eaLnBrk="0" fontAlgn="base" hangingPunct="0">
              <a:spcBef>
                <a:spcPct val="20000"/>
              </a:spcBef>
              <a:spcAft>
                <a:spcPct val="0"/>
              </a:spcAft>
              <a:buChar char="»"/>
              <a:defRPr sz="2000">
                <a:solidFill>
                  <a:schemeClr val="tx1"/>
                </a:solidFill>
                <a:latin typeface="Arial" charset="0"/>
              </a:defRPr>
            </a:lvl6pPr>
            <a:lvl7pPr marL="2971800" indent="-228600" algn="l" rtl="0" eaLnBrk="0" fontAlgn="base" hangingPunct="0">
              <a:spcBef>
                <a:spcPct val="20000"/>
              </a:spcBef>
              <a:spcAft>
                <a:spcPct val="0"/>
              </a:spcAft>
              <a:buChar char="»"/>
              <a:defRPr sz="2000">
                <a:solidFill>
                  <a:schemeClr val="tx1"/>
                </a:solidFill>
                <a:latin typeface="Arial" charset="0"/>
              </a:defRPr>
            </a:lvl7pPr>
            <a:lvl8pPr marL="3429000" indent="-228600" algn="l" rtl="0" eaLnBrk="0" fontAlgn="base" hangingPunct="0">
              <a:spcBef>
                <a:spcPct val="20000"/>
              </a:spcBef>
              <a:spcAft>
                <a:spcPct val="0"/>
              </a:spcAft>
              <a:buChar char="»"/>
              <a:defRPr sz="2000">
                <a:solidFill>
                  <a:schemeClr val="tx1"/>
                </a:solidFill>
                <a:latin typeface="Arial" charset="0"/>
              </a:defRPr>
            </a:lvl8pPr>
            <a:lvl9pPr marL="3886200" indent="-228600" algn="l" rtl="0" eaLnBrk="0" fontAlgn="base" hangingPunct="0">
              <a:spcBef>
                <a:spcPct val="20000"/>
              </a:spcBef>
              <a:spcAft>
                <a:spcPct val="0"/>
              </a:spcAft>
              <a:buChar char="»"/>
              <a:defRPr sz="2000">
                <a:solidFill>
                  <a:schemeClr val="tx1"/>
                </a:solidFill>
                <a:latin typeface="Arial" charset="0"/>
              </a:defRPr>
            </a:lvl9pPr>
          </a:lstStyle>
          <a:p>
            <a:pPr marL="0" indent="0" algn="r">
              <a:buNone/>
              <a:defRPr/>
            </a:pPr>
            <a:r>
              <a:rPr lang="en-US" sz="2400" b="1" kern="0" dirty="0">
                <a:latin typeface="Arial" panose="020B0604020202020204" pitchFamily="34" charset="0"/>
                <a:ea typeface="Cambria" panose="02040503050406030204" pitchFamily="18" charset="0"/>
              </a:rPr>
              <a:t>Case Studies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771550"/>
            <a:ext cx="2230479" cy="527065"/>
          </a:xfrm>
          <a:prstGeom prst="rect">
            <a:avLst/>
          </a:prstGeom>
        </p:spPr>
      </p:pic>
      <p:sp>
        <p:nvSpPr>
          <p:cNvPr id="10" name="TextBox 9">
            <a:extLst>
              <a:ext uri="{FF2B5EF4-FFF2-40B4-BE49-F238E27FC236}">
                <a16:creationId xmlns:a16="http://schemas.microsoft.com/office/drawing/2014/main" id="{1974BD19-292D-4735-AC02-0C1E7A8472F8}"/>
              </a:ext>
            </a:extLst>
          </p:cNvPr>
          <p:cNvSpPr txBox="1"/>
          <p:nvPr/>
        </p:nvSpPr>
        <p:spPr>
          <a:xfrm>
            <a:off x="149810" y="2980418"/>
            <a:ext cx="2678040" cy="707886"/>
          </a:xfrm>
          <a:prstGeom prst="rect">
            <a:avLst/>
          </a:prstGeom>
          <a:noFill/>
        </p:spPr>
        <p:txBody>
          <a:bodyPr wrap="square" rtlCol="0">
            <a:spAutoFit/>
          </a:bodyPr>
          <a:lstStyle/>
          <a:p>
            <a:pPr algn="just"/>
            <a:r>
              <a:rPr lang="en-US" altLang="ko-KR" sz="1000" dirty="0">
                <a:solidFill>
                  <a:srgbClr val="13140F"/>
                </a:solidFill>
              </a:rPr>
              <a:t>A </a:t>
            </a:r>
            <a:r>
              <a:rPr lang="en-US" altLang="ko-KR" sz="1000" dirty="0" err="1">
                <a:solidFill>
                  <a:srgbClr val="13140F"/>
                </a:solidFill>
              </a:rPr>
              <a:t>blockchain</a:t>
            </a:r>
            <a:r>
              <a:rPr lang="en-US" altLang="ko-KR" sz="1000" dirty="0">
                <a:solidFill>
                  <a:srgbClr val="13140F"/>
                </a:solidFill>
              </a:rPr>
              <a:t>-based role-play shooting game with a collection of weapons for players to equip, upgrade level to complete mission and earn NFT &amp; tokens.</a:t>
            </a:r>
          </a:p>
        </p:txBody>
      </p:sp>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402951" y="804000"/>
            <a:ext cx="2180817" cy="459119"/>
          </a:xfrm>
          <a:prstGeom prst="rect">
            <a:avLst/>
          </a:prstGeom>
        </p:spPr>
      </p:pic>
      <p:sp>
        <p:nvSpPr>
          <p:cNvPr id="12" name="TextBox 11">
            <a:extLst>
              <a:ext uri="{FF2B5EF4-FFF2-40B4-BE49-F238E27FC236}">
                <a16:creationId xmlns:a16="http://schemas.microsoft.com/office/drawing/2014/main" id="{1974BD19-292D-4735-AC02-0C1E7A8472F8}"/>
              </a:ext>
            </a:extLst>
          </p:cNvPr>
          <p:cNvSpPr txBox="1"/>
          <p:nvPr/>
        </p:nvSpPr>
        <p:spPr>
          <a:xfrm>
            <a:off x="3063114" y="2976503"/>
            <a:ext cx="2843656" cy="1323439"/>
          </a:xfrm>
          <a:prstGeom prst="rect">
            <a:avLst/>
          </a:prstGeom>
          <a:noFill/>
        </p:spPr>
        <p:txBody>
          <a:bodyPr wrap="square" rtlCol="0">
            <a:spAutoFit/>
          </a:bodyPr>
          <a:lstStyle/>
          <a:p>
            <a:pPr algn="just"/>
            <a:r>
              <a:rPr lang="en-US" altLang="ko-KR" sz="1000" dirty="0"/>
              <a:t>A </a:t>
            </a:r>
            <a:r>
              <a:rPr lang="en-US" altLang="ko-KR" sz="1000" dirty="0" err="1"/>
              <a:t>CeDeFi</a:t>
            </a:r>
            <a:r>
              <a:rPr lang="en-US" altLang="ko-KR" sz="1000" dirty="0"/>
              <a:t> platform that offers market leading yield farming optimization. By doing so, we will contribute to Bridge the gap between </a:t>
            </a:r>
            <a:r>
              <a:rPr lang="en-US" altLang="ko-KR" sz="1000" dirty="0" err="1"/>
              <a:t>CeFi</a:t>
            </a:r>
            <a:r>
              <a:rPr lang="en-US" altLang="ko-KR" sz="1000" dirty="0"/>
              <a:t> and </a:t>
            </a:r>
            <a:r>
              <a:rPr lang="en-US" altLang="ko-KR" sz="1000" dirty="0" err="1"/>
              <a:t>DeFi</a:t>
            </a:r>
            <a:r>
              <a:rPr lang="en-US" altLang="ko-KR" sz="1000" dirty="0"/>
              <a:t>; Remove entry barriers to yield farming and enhance users’ experience; Provide better capital utilization; Create strong optimization that provides the best benefits to </a:t>
            </a:r>
            <a:r>
              <a:rPr lang="en-US" altLang="ko-KR" sz="1000" dirty="0" err="1"/>
              <a:t>DeFi</a:t>
            </a:r>
            <a:r>
              <a:rPr lang="en-US" altLang="ko-KR" sz="1000" dirty="0"/>
              <a:t> users; Boost crypto adoption</a:t>
            </a:r>
          </a:p>
        </p:txBody>
      </p:sp>
      <p:pic>
        <p:nvPicPr>
          <p:cNvPr id="1026" name="Picture 2">
            <a:extLst>
              <a:ext uri="{FF2B5EF4-FFF2-40B4-BE49-F238E27FC236}">
                <a16:creationId xmlns:a16="http://schemas.microsoft.com/office/drawing/2014/main" id="{6A29157B-A49D-4B16-AE4A-7A525F5AA1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818" y="1340005"/>
            <a:ext cx="2584634" cy="13212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AC0C5AC-DEEC-4F80-ACF9-E468D16430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0995"/>
          <a:stretch/>
        </p:blipFill>
        <p:spPr bwMode="auto">
          <a:xfrm>
            <a:off x="3203848" y="1340006"/>
            <a:ext cx="2664296" cy="13232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88224" y="781021"/>
            <a:ext cx="2016224" cy="455226"/>
          </a:xfrm>
          <a:prstGeom prst="rect">
            <a:avLst/>
          </a:prstGeom>
        </p:spPr>
      </p:pic>
      <p:sp>
        <p:nvSpPr>
          <p:cNvPr id="15" name="TextBox 14">
            <a:extLst>
              <a:ext uri="{FF2B5EF4-FFF2-40B4-BE49-F238E27FC236}">
                <a16:creationId xmlns:a16="http://schemas.microsoft.com/office/drawing/2014/main" id="{1974BD19-292D-4735-AC02-0C1E7A8472F8}"/>
              </a:ext>
            </a:extLst>
          </p:cNvPr>
          <p:cNvSpPr txBox="1"/>
          <p:nvPr/>
        </p:nvSpPr>
        <p:spPr>
          <a:xfrm>
            <a:off x="6228184" y="2957984"/>
            <a:ext cx="2808312" cy="1169551"/>
          </a:xfrm>
          <a:prstGeom prst="rect">
            <a:avLst/>
          </a:prstGeom>
          <a:noFill/>
        </p:spPr>
        <p:txBody>
          <a:bodyPr wrap="square" rtlCol="0">
            <a:spAutoFit/>
          </a:bodyPr>
          <a:lstStyle/>
          <a:p>
            <a:pPr algn="just"/>
            <a:r>
              <a:rPr lang="en-US" sz="1000" dirty="0" err="1"/>
              <a:t>FinanceX</a:t>
            </a:r>
            <a:r>
              <a:rPr lang="en-US" sz="1000" dirty="0"/>
              <a:t> is a global digital asset trading platform with global fiat systems. </a:t>
            </a:r>
            <a:r>
              <a:rPr lang="en-US" sz="1000" dirty="0" err="1"/>
              <a:t>FinanceX</a:t>
            </a:r>
            <a:r>
              <a:rPr lang="en-US" sz="1000" dirty="0"/>
              <a:t> allows users to use local currency (fiat) from different countries such as Vietnam, Laos, Thailand, Indonesia, Myanmar for transactions.</a:t>
            </a:r>
          </a:p>
          <a:p>
            <a:endParaRPr lang="en-US" sz="1000" dirty="0"/>
          </a:p>
        </p:txBody>
      </p:sp>
      <p:pic>
        <p:nvPicPr>
          <p:cNvPr id="13" name="Picture 12"/>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300192" y="1331882"/>
            <a:ext cx="2592287" cy="1337533"/>
          </a:xfrm>
          <a:prstGeom prst="rect">
            <a:avLst/>
          </a:prstGeom>
        </p:spPr>
      </p:pic>
      <p:sp>
        <p:nvSpPr>
          <p:cNvPr id="17" name="TextBox 16">
            <a:extLst>
              <a:ext uri="{FF2B5EF4-FFF2-40B4-BE49-F238E27FC236}">
                <a16:creationId xmlns:a16="http://schemas.microsoft.com/office/drawing/2014/main" id="{1974BD19-292D-4735-AC02-0C1E7A8472F8}"/>
              </a:ext>
            </a:extLst>
          </p:cNvPr>
          <p:cNvSpPr txBox="1"/>
          <p:nvPr/>
        </p:nvSpPr>
        <p:spPr>
          <a:xfrm>
            <a:off x="6192179" y="3948983"/>
            <a:ext cx="2808312" cy="1169551"/>
          </a:xfrm>
          <a:prstGeom prst="rect">
            <a:avLst/>
          </a:prstGeom>
          <a:noFill/>
        </p:spPr>
        <p:txBody>
          <a:bodyPr wrap="square" rtlCol="0">
            <a:spAutoFit/>
          </a:bodyPr>
          <a:lstStyle/>
          <a:p>
            <a:r>
              <a:rPr lang="en-US" sz="1000" i="1" dirty="0"/>
              <a:t>· Project Name:</a:t>
            </a:r>
            <a:r>
              <a:rPr lang="en-US" sz="1000" dirty="0"/>
              <a:t> </a:t>
            </a:r>
            <a:r>
              <a:rPr lang="en-US" sz="1000" dirty="0" err="1"/>
              <a:t>FinanceX</a:t>
            </a:r>
            <a:br>
              <a:rPr lang="en-US" sz="1000" dirty="0"/>
            </a:br>
            <a:r>
              <a:rPr lang="en-US" sz="1000" i="1" dirty="0"/>
              <a:t>· Token code:</a:t>
            </a:r>
            <a:r>
              <a:rPr lang="en-US" sz="1000" dirty="0"/>
              <a:t> FNX</a:t>
            </a:r>
            <a:br>
              <a:rPr lang="en-US" sz="1000" dirty="0"/>
            </a:br>
            <a:r>
              <a:rPr lang="en-US" sz="1000" i="1" dirty="0"/>
              <a:t>· Headquarters:</a:t>
            </a:r>
            <a:r>
              <a:rPr lang="en-US" sz="1000" dirty="0"/>
              <a:t> </a:t>
            </a:r>
            <a:r>
              <a:rPr lang="en-US" sz="1000" dirty="0" err="1"/>
              <a:t>Bugis</a:t>
            </a:r>
            <a:r>
              <a:rPr lang="en-US" sz="1000" dirty="0"/>
              <a:t> Cube, Singapore</a:t>
            </a:r>
            <a:br>
              <a:rPr lang="en-US" sz="1000" dirty="0"/>
            </a:br>
            <a:r>
              <a:rPr lang="en-US" sz="1000" i="1" dirty="0"/>
              <a:t>· Foundation:</a:t>
            </a:r>
            <a:r>
              <a:rPr lang="en-US" sz="1000" dirty="0"/>
              <a:t> </a:t>
            </a:r>
            <a:r>
              <a:rPr lang="en-US" sz="1000" dirty="0" err="1"/>
              <a:t>Blockchain</a:t>
            </a:r>
            <a:r>
              <a:rPr lang="en-US" sz="1000" dirty="0"/>
              <a:t> </a:t>
            </a:r>
            <a:r>
              <a:rPr lang="en-US" sz="1000" dirty="0" err="1"/>
              <a:t>Ethereum</a:t>
            </a:r>
            <a:r>
              <a:rPr lang="en-US" sz="1000" dirty="0"/>
              <a:t> ERC-20 standard</a:t>
            </a:r>
            <a:br>
              <a:rPr lang="en-US" sz="1000" dirty="0"/>
            </a:br>
            <a:r>
              <a:rPr lang="en-US" sz="1000" i="1" dirty="0"/>
              <a:t>· Total token sales:</a:t>
            </a:r>
            <a:r>
              <a:rPr lang="en-US" sz="1000" dirty="0"/>
              <a:t> 495,000,000 FNX</a:t>
            </a:r>
            <a:br>
              <a:rPr lang="en-US" sz="1000" dirty="0"/>
            </a:br>
            <a:r>
              <a:rPr lang="en-US" sz="1000" i="1" dirty="0"/>
              <a:t>· Payment accepted by:</a:t>
            </a:r>
            <a:r>
              <a:rPr lang="en-US" sz="1000" dirty="0"/>
              <a:t> BTC, ETH</a:t>
            </a:r>
            <a:endParaRPr lang="en-US" sz="1000" b="1" dirty="0"/>
          </a:p>
        </p:txBody>
      </p:sp>
      <p:sp>
        <p:nvSpPr>
          <p:cNvPr id="14" name="TextBox 13"/>
          <p:cNvSpPr txBox="1"/>
          <p:nvPr/>
        </p:nvSpPr>
        <p:spPr>
          <a:xfrm>
            <a:off x="149810" y="2752965"/>
            <a:ext cx="1613878" cy="307777"/>
          </a:xfrm>
          <a:prstGeom prst="rect">
            <a:avLst/>
          </a:prstGeom>
          <a:noFill/>
        </p:spPr>
        <p:txBody>
          <a:bodyPr wrap="square" rtlCol="0">
            <a:spAutoFit/>
          </a:bodyPr>
          <a:lstStyle/>
          <a:p>
            <a:r>
              <a:rPr lang="en-US" sz="1400" b="1" dirty="0" err="1">
                <a:solidFill>
                  <a:srgbClr val="4F81BD"/>
                </a:solidFill>
              </a:rPr>
              <a:t>GameFi</a:t>
            </a:r>
            <a:endParaRPr lang="en-US" sz="1400" b="1" dirty="0">
              <a:solidFill>
                <a:srgbClr val="4F81BD"/>
              </a:solidFill>
            </a:endParaRPr>
          </a:p>
        </p:txBody>
      </p:sp>
      <p:sp>
        <p:nvSpPr>
          <p:cNvPr id="19" name="TextBox 18"/>
          <p:cNvSpPr txBox="1"/>
          <p:nvPr/>
        </p:nvSpPr>
        <p:spPr>
          <a:xfrm>
            <a:off x="3084745" y="2747555"/>
            <a:ext cx="1613878" cy="307777"/>
          </a:xfrm>
          <a:prstGeom prst="rect">
            <a:avLst/>
          </a:prstGeom>
          <a:noFill/>
        </p:spPr>
        <p:txBody>
          <a:bodyPr wrap="square" rtlCol="0">
            <a:spAutoFit/>
          </a:bodyPr>
          <a:lstStyle/>
          <a:p>
            <a:r>
              <a:rPr lang="en-US" sz="1400" b="1" dirty="0" err="1">
                <a:solidFill>
                  <a:srgbClr val="4F81BD"/>
                </a:solidFill>
              </a:rPr>
              <a:t>CeDeFi</a:t>
            </a:r>
            <a:endParaRPr lang="en-US" sz="1400" b="1" dirty="0">
              <a:solidFill>
                <a:srgbClr val="4F81BD"/>
              </a:solidFill>
            </a:endParaRPr>
          </a:p>
        </p:txBody>
      </p:sp>
      <p:sp>
        <p:nvSpPr>
          <p:cNvPr id="20" name="TextBox 19"/>
          <p:cNvSpPr txBox="1"/>
          <p:nvPr/>
        </p:nvSpPr>
        <p:spPr>
          <a:xfrm>
            <a:off x="6297244" y="2698005"/>
            <a:ext cx="2811260" cy="307777"/>
          </a:xfrm>
          <a:prstGeom prst="rect">
            <a:avLst/>
          </a:prstGeom>
          <a:noFill/>
        </p:spPr>
        <p:txBody>
          <a:bodyPr wrap="square" rtlCol="0">
            <a:spAutoFit/>
          </a:bodyPr>
          <a:lstStyle/>
          <a:p>
            <a:r>
              <a:rPr lang="en-US" sz="1400" b="1" dirty="0">
                <a:solidFill>
                  <a:srgbClr val="4F81BD"/>
                </a:solidFill>
              </a:rPr>
              <a:t>Coins trading platform</a:t>
            </a:r>
          </a:p>
        </p:txBody>
      </p:sp>
    </p:spTree>
    <p:extLst>
      <p:ext uri="{BB962C8B-B14F-4D97-AF65-F5344CB8AC3E}">
        <p14:creationId xmlns:p14="http://schemas.microsoft.com/office/powerpoint/2010/main" val="1157947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3808714" y="1620132"/>
            <a:ext cx="1475962" cy="3384376"/>
          </a:xfrm>
          <a:prstGeom prst="rect">
            <a:avLst/>
          </a:prstGeom>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4294967295"/>
          </p:nvPr>
        </p:nvSpPr>
        <p:spPr>
          <a:xfrm>
            <a:off x="463550" y="173038"/>
            <a:ext cx="8680450" cy="542925"/>
          </a:xfrm>
        </p:spPr>
        <p:txBody>
          <a:bodyPr>
            <a:normAutofit/>
          </a:bodyPr>
          <a:lstStyle/>
          <a:p>
            <a:pPr marL="0" indent="0" algn="r">
              <a:buNone/>
              <a:defRPr/>
            </a:pPr>
            <a:r>
              <a:rPr lang="en-US" sz="2400" b="1" dirty="0">
                <a:latin typeface="Arial" panose="020B0604020202020204" pitchFamily="34" charset="0"/>
                <a:ea typeface="Cambria" panose="02040503050406030204" pitchFamily="18" charset="0"/>
                <a:cs typeface="Arial" panose="020B0604020202020204" pitchFamily="34" charset="0"/>
              </a:rPr>
              <a:t>Data Science</a:t>
            </a:r>
          </a:p>
        </p:txBody>
      </p:sp>
      <p:sp>
        <p:nvSpPr>
          <p:cNvPr id="30" name="TextBox 29">
            <a:extLst>
              <a:ext uri="{FF2B5EF4-FFF2-40B4-BE49-F238E27FC236}">
                <a16:creationId xmlns:a16="http://schemas.microsoft.com/office/drawing/2014/main" id="{01CC4C31-C22C-4364-A6C2-6B0916B43335}"/>
              </a:ext>
            </a:extLst>
          </p:cNvPr>
          <p:cNvSpPr txBox="1"/>
          <p:nvPr/>
        </p:nvSpPr>
        <p:spPr>
          <a:xfrm>
            <a:off x="337531" y="1807050"/>
            <a:ext cx="3226358" cy="738664"/>
          </a:xfrm>
          <a:prstGeom prst="rect">
            <a:avLst/>
          </a:prstGeom>
          <a:noFill/>
        </p:spPr>
        <p:txBody>
          <a:bodyPr wrap="square" rtlCol="0">
            <a:spAutoFit/>
          </a:bodyPr>
          <a:lstStyle/>
          <a:p>
            <a:r>
              <a:rPr lang="en-US" altLang="ko-KR" sz="1400" b="1" dirty="0">
                <a:solidFill>
                  <a:srgbClr val="FFC000"/>
                </a:solidFill>
              </a:rPr>
              <a:t>Part-time or full-time projects with data science, machine learning, artificial intelligence expertise</a:t>
            </a:r>
          </a:p>
        </p:txBody>
      </p:sp>
      <p:grpSp>
        <p:nvGrpSpPr>
          <p:cNvPr id="31" name="Group 30">
            <a:extLst>
              <a:ext uri="{FF2B5EF4-FFF2-40B4-BE49-F238E27FC236}">
                <a16:creationId xmlns:a16="http://schemas.microsoft.com/office/drawing/2014/main" id="{427E5958-B5A9-4C36-B6C7-CCCA592C4707}"/>
              </a:ext>
            </a:extLst>
          </p:cNvPr>
          <p:cNvGrpSpPr/>
          <p:nvPr/>
        </p:nvGrpSpPr>
        <p:grpSpPr>
          <a:xfrm>
            <a:off x="5436096" y="1867496"/>
            <a:ext cx="3613272" cy="1460388"/>
            <a:chOff x="2880282" y="4350426"/>
            <a:chExt cx="2300388" cy="1947185"/>
          </a:xfrm>
        </p:grpSpPr>
        <p:sp>
          <p:nvSpPr>
            <p:cNvPr id="32" name="TextBox 31">
              <a:extLst>
                <a:ext uri="{FF2B5EF4-FFF2-40B4-BE49-F238E27FC236}">
                  <a16:creationId xmlns:a16="http://schemas.microsoft.com/office/drawing/2014/main" id="{6BF7E384-559E-44C6-9696-39FC528FCE93}"/>
                </a:ext>
              </a:extLst>
            </p:cNvPr>
            <p:cNvSpPr txBox="1"/>
            <p:nvPr/>
          </p:nvSpPr>
          <p:spPr>
            <a:xfrm>
              <a:off x="2880282" y="4738209"/>
              <a:ext cx="2279197" cy="1559402"/>
            </a:xfrm>
            <a:prstGeom prst="rect">
              <a:avLst/>
            </a:prstGeom>
            <a:noFill/>
          </p:spPr>
          <p:txBody>
            <a:bodyPr wrap="square" rtlCol="0">
              <a:spAutoFit/>
            </a:bodyPr>
            <a:lstStyle/>
            <a:p>
              <a:pPr marL="171450" indent="-171450">
                <a:buFont typeface="Arial" panose="020B0604020202020204" pitchFamily="34" charset="0"/>
                <a:buChar char="•"/>
              </a:pPr>
              <a:r>
                <a:rPr lang="en-US" altLang="ko-KR" sz="1000" dirty="0">
                  <a:solidFill>
                    <a:schemeClr val="tx1">
                      <a:lumMod val="75000"/>
                      <a:lumOff val="25000"/>
                    </a:schemeClr>
                  </a:solidFill>
                </a:rPr>
                <a:t>Access to 25 data scientists, with deep expertise in Machine Learning, Big Data Analysis, Artificial Intelligence, Machine translation,</a:t>
              </a:r>
            </a:p>
            <a:p>
              <a:pPr marL="171450" indent="-171450">
                <a:buFont typeface="Arial" panose="020B0604020202020204" pitchFamily="34" charset="0"/>
                <a:buChar char="•"/>
              </a:pPr>
              <a:r>
                <a:rPr lang="en-US" sz="1000" kern="0" dirty="0"/>
                <a:t>6 professors with PhD degrees from US and Korean universities and 15+ PhD Students</a:t>
              </a:r>
            </a:p>
            <a:p>
              <a:pPr marL="171450" indent="-171450">
                <a:buFont typeface="Arial" panose="020B0604020202020204" pitchFamily="34" charset="0"/>
                <a:buChar char="•"/>
              </a:pPr>
              <a:r>
                <a:rPr lang="en-US" sz="1000" kern="0" dirty="0"/>
                <a:t>Tools used:  Tensor Flow, ML, AI, NL, etc.</a:t>
              </a:r>
            </a:p>
            <a:p>
              <a:pPr marL="171450" indent="-171450">
                <a:buFont typeface="Arial" panose="020B0604020202020204" pitchFamily="34" charset="0"/>
                <a:buChar char="•"/>
              </a:pPr>
              <a:endParaRPr lang="en-US" altLang="ko-KR" sz="1000" dirty="0">
                <a:solidFill>
                  <a:schemeClr val="tx1">
                    <a:lumMod val="75000"/>
                    <a:lumOff val="25000"/>
                  </a:schemeClr>
                </a:solidFill>
              </a:endParaRPr>
            </a:p>
          </p:txBody>
        </p:sp>
        <p:sp>
          <p:nvSpPr>
            <p:cNvPr id="33" name="TextBox 32">
              <a:extLst>
                <a:ext uri="{FF2B5EF4-FFF2-40B4-BE49-F238E27FC236}">
                  <a16:creationId xmlns:a16="http://schemas.microsoft.com/office/drawing/2014/main" id="{3C2E936B-37E4-4035-AF75-8998D6217C77}"/>
                </a:ext>
              </a:extLst>
            </p:cNvPr>
            <p:cNvSpPr txBox="1"/>
            <p:nvPr/>
          </p:nvSpPr>
          <p:spPr>
            <a:xfrm>
              <a:off x="2980165" y="4350426"/>
              <a:ext cx="2200505" cy="410370"/>
            </a:xfrm>
            <a:prstGeom prst="rect">
              <a:avLst/>
            </a:prstGeom>
            <a:noFill/>
          </p:spPr>
          <p:txBody>
            <a:bodyPr wrap="square" rtlCol="0">
              <a:spAutoFit/>
            </a:bodyPr>
            <a:lstStyle/>
            <a:p>
              <a:r>
                <a:rPr lang="en-US" altLang="ko-KR" sz="1400" b="1" dirty="0">
                  <a:solidFill>
                    <a:srgbClr val="4F81BD"/>
                  </a:solidFill>
                </a:rPr>
                <a:t>Talent availability</a:t>
              </a:r>
            </a:p>
          </p:txBody>
        </p:sp>
      </p:grpSp>
      <p:grpSp>
        <p:nvGrpSpPr>
          <p:cNvPr id="34" name="Group 33">
            <a:extLst>
              <a:ext uri="{FF2B5EF4-FFF2-40B4-BE49-F238E27FC236}">
                <a16:creationId xmlns:a16="http://schemas.microsoft.com/office/drawing/2014/main" id="{6F5F399B-1E33-443D-98C8-7F737D847A9A}"/>
              </a:ext>
            </a:extLst>
          </p:cNvPr>
          <p:cNvGrpSpPr/>
          <p:nvPr/>
        </p:nvGrpSpPr>
        <p:grpSpPr>
          <a:xfrm>
            <a:off x="-1931" y="4095321"/>
            <a:ext cx="968846" cy="851277"/>
            <a:chOff x="-7708" y="4806181"/>
            <a:chExt cx="1291794" cy="1533998"/>
          </a:xfrm>
        </p:grpSpPr>
        <p:sp>
          <p:nvSpPr>
            <p:cNvPr id="35" name="Arrow: Pentagon 34">
              <a:extLst>
                <a:ext uri="{FF2B5EF4-FFF2-40B4-BE49-F238E27FC236}">
                  <a16:creationId xmlns:a16="http://schemas.microsoft.com/office/drawing/2014/main" id="{E7712579-0158-4E8F-B0CC-916E7C833041}"/>
                </a:ext>
              </a:extLst>
            </p:cNvPr>
            <p:cNvSpPr/>
            <p:nvPr/>
          </p:nvSpPr>
          <p:spPr>
            <a:xfrm>
              <a:off x="-7708" y="4806181"/>
              <a:ext cx="1291794" cy="1533998"/>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A3D9ACC6-E16E-4B1F-B498-7BAD36960313}"/>
                </a:ext>
              </a:extLst>
            </p:cNvPr>
            <p:cNvSpPr txBox="1"/>
            <p:nvPr/>
          </p:nvSpPr>
          <p:spPr>
            <a:xfrm>
              <a:off x="189185" y="5225630"/>
              <a:ext cx="1048293" cy="720997"/>
            </a:xfrm>
            <a:prstGeom prst="rect">
              <a:avLst/>
            </a:prstGeom>
            <a:noFill/>
          </p:spPr>
          <p:txBody>
            <a:bodyPr wrap="square" rtlCol="0">
              <a:spAutoFit/>
            </a:bodyPr>
            <a:lstStyle/>
            <a:p>
              <a:r>
                <a:rPr lang="en-US" sz="1000" b="1" dirty="0">
                  <a:solidFill>
                    <a:schemeClr val="bg1"/>
                  </a:solidFill>
                </a:rPr>
                <a:t>Potential partners</a:t>
              </a:r>
              <a:endParaRPr lang="en-US" sz="1000" b="1" dirty="0">
                <a:solidFill>
                  <a:schemeClr val="bg1"/>
                </a:solidFill>
                <a:latin typeface="+mn-lt"/>
              </a:endParaRPr>
            </a:p>
          </p:txBody>
        </p:sp>
      </p:grpSp>
      <p:sp>
        <p:nvSpPr>
          <p:cNvPr id="45" name="Rectangle 44">
            <a:extLst>
              <a:ext uri="{FF2B5EF4-FFF2-40B4-BE49-F238E27FC236}">
                <a16:creationId xmlns:a16="http://schemas.microsoft.com/office/drawing/2014/main" id="{337FB122-2A0E-4E00-8196-8CF62A7C1A3B}"/>
              </a:ext>
            </a:extLst>
          </p:cNvPr>
          <p:cNvSpPr/>
          <p:nvPr/>
        </p:nvSpPr>
        <p:spPr>
          <a:xfrm>
            <a:off x="-1989" y="4096737"/>
            <a:ext cx="3565878" cy="851277"/>
          </a:xfrm>
          <a:prstGeom prst="rect">
            <a:avLst/>
          </a:prstGeom>
          <a:noFill/>
          <a:ln w="12700">
            <a:solidFill>
              <a:srgbClr val="4F81B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8C94290-1070-41DA-84D6-CCCFE3A5680E}"/>
              </a:ext>
            </a:extLst>
          </p:cNvPr>
          <p:cNvSpPr txBox="1"/>
          <p:nvPr/>
        </p:nvSpPr>
        <p:spPr>
          <a:xfrm>
            <a:off x="1176784" y="4242015"/>
            <a:ext cx="2509518" cy="553998"/>
          </a:xfrm>
          <a:prstGeom prst="rect">
            <a:avLst/>
          </a:prstGeom>
          <a:noFill/>
        </p:spPr>
        <p:txBody>
          <a:bodyPr wrap="square">
            <a:spAutoFit/>
          </a:bodyPr>
          <a:lstStyle/>
          <a:p>
            <a:pPr marL="171450" lvl="1" indent="-171450">
              <a:buFont typeface="Arial" panose="020B0604020202020204" pitchFamily="34" charset="0"/>
              <a:buChar char="•"/>
            </a:pPr>
            <a:r>
              <a:rPr lang="en-US" sz="1000" dirty="0"/>
              <a:t>Corporate markets</a:t>
            </a:r>
          </a:p>
          <a:p>
            <a:pPr marL="171450" lvl="1" indent="-171450">
              <a:buFont typeface="Arial" panose="020B0604020202020204" pitchFamily="34" charset="0"/>
              <a:buChar char="•"/>
            </a:pPr>
            <a:r>
              <a:rPr lang="en-US" sz="1000" dirty="0"/>
              <a:t>Software companies</a:t>
            </a:r>
          </a:p>
          <a:p>
            <a:pPr marL="171450" lvl="1" indent="-171450">
              <a:buFont typeface="Arial" panose="020B0604020202020204" pitchFamily="34" charset="0"/>
              <a:buChar char="•"/>
            </a:pPr>
            <a:r>
              <a:rPr lang="en-US" sz="1000" dirty="0"/>
              <a:t>Software outsourcing firms </a:t>
            </a:r>
          </a:p>
        </p:txBody>
      </p:sp>
      <p:pic>
        <p:nvPicPr>
          <p:cNvPr id="3074" name="Picture 2" descr="https://www.vietnamairlines.com/~/media/Images/VNANew/Home/Logo%20Header/logo_vna-mobile.png"/>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5457316" y="3677006"/>
            <a:ext cx="2273482" cy="3432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393665" y="4021647"/>
            <a:ext cx="3744416" cy="1015663"/>
          </a:xfrm>
          <a:prstGeom prst="rect">
            <a:avLst/>
          </a:prstGeom>
          <a:noFill/>
        </p:spPr>
        <p:txBody>
          <a:bodyPr wrap="square" rtlCol="0">
            <a:spAutoFit/>
          </a:bodyPr>
          <a:lstStyle/>
          <a:p>
            <a:r>
              <a:rPr lang="en-US" sz="1000" dirty="0"/>
              <a:t>Analyzed and aggregated data from multiple sources and developed a data model that correlates the ordered and actually consumed fuel in flights with their assigned captains. An administrative decision, based on the findings of this analytics, has resulted in cutting down a half of ton of excessive fuel ordered per flight on average.  </a:t>
            </a:r>
          </a:p>
        </p:txBody>
      </p:sp>
      <p:sp>
        <p:nvSpPr>
          <p:cNvPr id="6" name="TextBox 5"/>
          <p:cNvSpPr txBox="1"/>
          <p:nvPr/>
        </p:nvSpPr>
        <p:spPr>
          <a:xfrm>
            <a:off x="5383634" y="3277103"/>
            <a:ext cx="3407108" cy="369332"/>
          </a:xfrm>
          <a:prstGeom prst="rect">
            <a:avLst/>
          </a:prstGeom>
          <a:noFill/>
        </p:spPr>
        <p:txBody>
          <a:bodyPr wrap="square" rtlCol="0">
            <a:spAutoFit/>
          </a:bodyPr>
          <a:lstStyle/>
          <a:p>
            <a:r>
              <a:rPr lang="en-US" b="1" kern="0" dirty="0">
                <a:ea typeface="Cambria" panose="02040503050406030204" pitchFamily="18" charset="0"/>
              </a:rPr>
              <a:t>CASE STUDIES</a:t>
            </a:r>
          </a:p>
        </p:txBody>
      </p:sp>
      <p:grpSp>
        <p:nvGrpSpPr>
          <p:cNvPr id="14" name="Group 13"/>
          <p:cNvGrpSpPr/>
          <p:nvPr/>
        </p:nvGrpSpPr>
        <p:grpSpPr>
          <a:xfrm>
            <a:off x="207624" y="2587163"/>
            <a:ext cx="3400624" cy="1357039"/>
            <a:chOff x="251520" y="2438847"/>
            <a:chExt cx="3860196" cy="1540434"/>
          </a:xfrm>
        </p:grpSpPr>
        <p:pic>
          <p:nvPicPr>
            <p:cNvPr id="10" name="Picture 9"/>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60551" y="2858251"/>
              <a:ext cx="1051165" cy="655127"/>
            </a:xfrm>
            <a:prstGeom prst="rect">
              <a:avLst/>
            </a:prstGeom>
          </p:spPr>
        </p:pic>
        <p:grpSp>
          <p:nvGrpSpPr>
            <p:cNvPr id="13" name="Group 12"/>
            <p:cNvGrpSpPr/>
            <p:nvPr/>
          </p:nvGrpSpPr>
          <p:grpSpPr>
            <a:xfrm>
              <a:off x="251520" y="2438847"/>
              <a:ext cx="3062593" cy="1540434"/>
              <a:chOff x="251520" y="2438847"/>
              <a:chExt cx="3062593" cy="1540434"/>
            </a:xfrm>
          </p:grpSpPr>
          <p:pic>
            <p:nvPicPr>
              <p:cNvPr id="3" name="Picture 2"/>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1520" y="2477351"/>
                <a:ext cx="1463685" cy="490410"/>
              </a:xfrm>
              <a:prstGeom prst="rect">
                <a:avLst/>
              </a:prstGeom>
            </p:spPr>
          </p:pic>
          <p:pic>
            <p:nvPicPr>
              <p:cNvPr id="7" name="Picture 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70369" y="3530846"/>
                <a:ext cx="1211281" cy="351271"/>
              </a:xfrm>
              <a:prstGeom prst="rect">
                <a:avLst/>
              </a:prstGeom>
            </p:spPr>
          </p:pic>
          <p:pic>
            <p:nvPicPr>
              <p:cNvPr id="8" name="Picture 7"/>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77660" y="2438847"/>
                <a:ext cx="1134034" cy="507776"/>
              </a:xfrm>
              <a:prstGeom prst="rect">
                <a:avLst/>
              </a:prstGeom>
            </p:spPr>
          </p:pic>
          <p:pic>
            <p:nvPicPr>
              <p:cNvPr id="9" name="Picture 8"/>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883330" y="3400820"/>
                <a:ext cx="1430783" cy="578461"/>
              </a:xfrm>
              <a:prstGeom prst="rect">
                <a:avLst/>
              </a:prstGeom>
            </p:spPr>
          </p:pic>
          <p:pic>
            <p:nvPicPr>
              <p:cNvPr id="11" name="Picture 10"/>
              <p:cNvPicPr>
                <a:picLocks noChangeAspect="1"/>
              </p:cNvPicPr>
              <p:nvPr/>
            </p:nvPicPr>
            <p:blipFill>
              <a:blip r:embed="rId8"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9046" y="2995447"/>
                <a:ext cx="923073" cy="412086"/>
              </a:xfrm>
              <a:prstGeom prst="rect">
                <a:avLst/>
              </a:prstGeom>
            </p:spPr>
          </p:pic>
          <p:pic>
            <p:nvPicPr>
              <p:cNvPr id="12" name="Picture 11"/>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68169" y="2970808"/>
                <a:ext cx="1353017" cy="448687"/>
              </a:xfrm>
              <a:prstGeom prst="rect">
                <a:avLst/>
              </a:prstGeom>
            </p:spPr>
          </p:pic>
        </p:grpSp>
      </p:grpSp>
      <p:sp>
        <p:nvSpPr>
          <p:cNvPr id="37" name="TextBox 36">
            <a:extLst>
              <a:ext uri="{FF2B5EF4-FFF2-40B4-BE49-F238E27FC236}">
                <a16:creationId xmlns:a16="http://schemas.microsoft.com/office/drawing/2014/main" id="{2A775847-94E4-4042-9315-F0B2F4C48E7D}"/>
              </a:ext>
            </a:extLst>
          </p:cNvPr>
          <p:cNvSpPr txBox="1"/>
          <p:nvPr/>
        </p:nvSpPr>
        <p:spPr>
          <a:xfrm>
            <a:off x="-2879" y="1867496"/>
            <a:ext cx="340409" cy="415498"/>
          </a:xfrm>
          <a:prstGeom prst="rect">
            <a:avLst/>
          </a:prstGeom>
          <a:noFill/>
        </p:spPr>
        <p:txBody>
          <a:bodyPr wrap="square" rtlCol="0">
            <a:spAutoFit/>
          </a:bodyPr>
          <a:lstStyle/>
          <a:p>
            <a:pPr algn="ctr"/>
            <a:r>
              <a:rPr lang="en-US" sz="2100" b="1" dirty="0">
                <a:solidFill>
                  <a:srgbClr val="FFC000"/>
                </a:solidFill>
              </a:rPr>
              <a:t>1</a:t>
            </a:r>
          </a:p>
        </p:txBody>
      </p:sp>
      <p:sp>
        <p:nvSpPr>
          <p:cNvPr id="38" name="TextBox 37">
            <a:extLst>
              <a:ext uri="{FF2B5EF4-FFF2-40B4-BE49-F238E27FC236}">
                <a16:creationId xmlns:a16="http://schemas.microsoft.com/office/drawing/2014/main" id="{4E4EAC52-CF76-4765-9971-76D72789E163}"/>
              </a:ext>
            </a:extLst>
          </p:cNvPr>
          <p:cNvSpPr txBox="1"/>
          <p:nvPr/>
        </p:nvSpPr>
        <p:spPr>
          <a:xfrm>
            <a:off x="5320122" y="1810678"/>
            <a:ext cx="340409" cy="369332"/>
          </a:xfrm>
          <a:prstGeom prst="rect">
            <a:avLst/>
          </a:prstGeom>
          <a:noFill/>
        </p:spPr>
        <p:txBody>
          <a:bodyPr wrap="square" rtlCol="0">
            <a:spAutoFit/>
          </a:bodyPr>
          <a:lstStyle/>
          <a:p>
            <a:pPr algn="ctr"/>
            <a:r>
              <a:rPr lang="en-US" b="1" dirty="0">
                <a:solidFill>
                  <a:srgbClr val="4F81BD"/>
                </a:solidFill>
              </a:rPr>
              <a:t>1</a:t>
            </a:r>
          </a:p>
        </p:txBody>
      </p:sp>
      <p:pic>
        <p:nvPicPr>
          <p:cNvPr id="15" name="Picture 14"/>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4050489" y="869508"/>
            <a:ext cx="953559" cy="1078397"/>
          </a:xfrm>
          <a:prstGeom prst="rect">
            <a:avLst/>
          </a:prstGeom>
        </p:spPr>
      </p:pic>
      <p:grpSp>
        <p:nvGrpSpPr>
          <p:cNvPr id="50" name="Group 49"/>
          <p:cNvGrpSpPr/>
          <p:nvPr/>
        </p:nvGrpSpPr>
        <p:grpSpPr>
          <a:xfrm>
            <a:off x="-1" y="1155630"/>
            <a:ext cx="9144001" cy="480016"/>
            <a:chOff x="-1" y="1155630"/>
            <a:chExt cx="9144001" cy="480016"/>
          </a:xfrm>
        </p:grpSpPr>
        <p:sp>
          <p:nvSpPr>
            <p:cNvPr id="51" name="Pentagon 50"/>
            <p:cNvSpPr/>
            <p:nvPr/>
          </p:nvSpPr>
          <p:spPr>
            <a:xfrm rot="10800000">
              <a:off x="5292080" y="1155630"/>
              <a:ext cx="3851920" cy="464501"/>
            </a:xfrm>
            <a:prstGeom prst="homePlate">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Pentagon 51"/>
            <p:cNvSpPr/>
            <p:nvPr/>
          </p:nvSpPr>
          <p:spPr>
            <a:xfrm>
              <a:off x="-1" y="1181769"/>
              <a:ext cx="3767163" cy="453877"/>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2ACD2F75-214D-45FF-AF7E-4CE665F6B55D}"/>
                </a:ext>
              </a:extLst>
            </p:cNvPr>
            <p:cNvGrpSpPr/>
            <p:nvPr/>
          </p:nvGrpSpPr>
          <p:grpSpPr>
            <a:xfrm>
              <a:off x="177741" y="1181771"/>
              <a:ext cx="8628900" cy="408639"/>
              <a:chOff x="239639" y="2732449"/>
              <a:chExt cx="11505200" cy="544851"/>
            </a:xfrm>
          </p:grpSpPr>
          <p:sp>
            <p:nvSpPr>
              <p:cNvPr id="54" name="TextBox 53">
                <a:extLst>
                  <a:ext uri="{FF2B5EF4-FFF2-40B4-BE49-F238E27FC236}">
                    <a16:creationId xmlns:a16="http://schemas.microsoft.com/office/drawing/2014/main" id="{A49284A5-0AD4-4AA7-B9D9-3D6DBD97772F}"/>
                  </a:ext>
                </a:extLst>
              </p:cNvPr>
              <p:cNvSpPr txBox="1"/>
              <p:nvPr/>
            </p:nvSpPr>
            <p:spPr>
              <a:xfrm>
                <a:off x="239639" y="2743821"/>
                <a:ext cx="3666871" cy="533479"/>
              </a:xfrm>
              <a:prstGeom prst="rect">
                <a:avLst/>
              </a:prstGeom>
              <a:noFill/>
            </p:spPr>
            <p:txBody>
              <a:bodyPr wrap="square" rtlCol="0" anchor="ctr">
                <a:spAutoFit/>
              </a:bodyPr>
              <a:lstStyle/>
              <a:p>
                <a:r>
                  <a:rPr lang="en-US" altLang="ko-KR" sz="2000" b="1" dirty="0">
                    <a:solidFill>
                      <a:schemeClr val="bg1"/>
                    </a:solidFill>
                  </a:rPr>
                  <a:t>Service Offerings</a:t>
                </a:r>
                <a:endParaRPr lang="ko-KR" altLang="en-US" sz="2000" b="1" dirty="0">
                  <a:solidFill>
                    <a:schemeClr val="bg1"/>
                  </a:solidFill>
                </a:endParaRPr>
              </a:p>
            </p:txBody>
          </p:sp>
          <p:sp>
            <p:nvSpPr>
              <p:cNvPr id="55" name="TextBox 54">
                <a:extLst>
                  <a:ext uri="{FF2B5EF4-FFF2-40B4-BE49-F238E27FC236}">
                    <a16:creationId xmlns:a16="http://schemas.microsoft.com/office/drawing/2014/main" id="{D6B6AE90-4933-4E3A-A3F3-3C6C23418876}"/>
                  </a:ext>
                </a:extLst>
              </p:cNvPr>
              <p:cNvSpPr txBox="1"/>
              <p:nvPr/>
            </p:nvSpPr>
            <p:spPr>
              <a:xfrm>
                <a:off x="7250779" y="2732449"/>
                <a:ext cx="4494060" cy="533479"/>
              </a:xfrm>
              <a:prstGeom prst="rect">
                <a:avLst/>
              </a:prstGeom>
              <a:noFill/>
            </p:spPr>
            <p:txBody>
              <a:bodyPr wrap="square" rtlCol="0" anchor="ctr">
                <a:spAutoFit/>
              </a:bodyPr>
              <a:lstStyle/>
              <a:p>
                <a:r>
                  <a:rPr lang="en-US" altLang="ko-KR" sz="2000" b="1" dirty="0">
                    <a:solidFill>
                      <a:schemeClr val="bg1"/>
                    </a:solidFill>
                  </a:rPr>
                  <a:t>Our Strengths </a:t>
                </a:r>
                <a:endParaRPr lang="ko-KR" altLang="en-US" sz="2000" b="1" dirty="0">
                  <a:solidFill>
                    <a:schemeClr val="bg1"/>
                  </a:solidFill>
                </a:endParaRPr>
              </a:p>
            </p:txBody>
          </p:sp>
        </p:grpSp>
      </p:grpSp>
      <p:sp>
        <p:nvSpPr>
          <p:cNvPr id="56" name="TextBox 55"/>
          <p:cNvSpPr txBox="1"/>
          <p:nvPr/>
        </p:nvSpPr>
        <p:spPr>
          <a:xfrm>
            <a:off x="3889304" y="2080529"/>
            <a:ext cx="1275607" cy="1815882"/>
          </a:xfrm>
          <a:prstGeom prst="rect">
            <a:avLst/>
          </a:prstGeom>
          <a:noFill/>
        </p:spPr>
        <p:txBody>
          <a:bodyPr wrap="square" rtlCol="0">
            <a:spAutoFit/>
          </a:bodyPr>
          <a:lstStyle/>
          <a:p>
            <a:pPr algn="ctr"/>
            <a:r>
              <a:rPr lang="en-US" sz="1400" dirty="0"/>
              <a:t>Leveraging research from top universities in Vietnam to address your data science issues</a:t>
            </a:r>
            <a:endParaRPr lang="en-US" sz="1400" dirty="0">
              <a:latin typeface="+mn-lt"/>
            </a:endParaRPr>
          </a:p>
        </p:txBody>
      </p:sp>
      <p:pic>
        <p:nvPicPr>
          <p:cNvPr id="60" name="Picture 59"/>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4179952" y="4248523"/>
            <a:ext cx="679012" cy="679012"/>
          </a:xfrm>
          <a:prstGeom prst="rect">
            <a:avLst/>
          </a:prstGeom>
        </p:spPr>
      </p:pic>
      <p:pic>
        <p:nvPicPr>
          <p:cNvPr id="39" name="Picture 38"/>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8388424" y="696669"/>
            <a:ext cx="752619" cy="534513"/>
          </a:xfrm>
          <a:prstGeom prst="rect">
            <a:avLst/>
          </a:prstGeom>
        </p:spPr>
      </p:pic>
      <p:pic>
        <p:nvPicPr>
          <p:cNvPr id="40" name="Picture 39"/>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17948" y="650533"/>
            <a:ext cx="650250" cy="650250"/>
          </a:xfrm>
          <a:prstGeom prst="rect">
            <a:avLst/>
          </a:prstGeom>
        </p:spPr>
      </p:pic>
      <p:pic>
        <p:nvPicPr>
          <p:cNvPr id="42" name="Picture 41"/>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42770" y="4371950"/>
            <a:ext cx="168086" cy="339324"/>
          </a:xfrm>
          <a:prstGeom prst="rect">
            <a:avLst/>
          </a:prstGeom>
        </p:spPr>
      </p:pic>
    </p:spTree>
    <p:extLst>
      <p:ext uri="{BB962C8B-B14F-4D97-AF65-F5344CB8AC3E}">
        <p14:creationId xmlns:p14="http://schemas.microsoft.com/office/powerpoint/2010/main" val="1787271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3789127" y="1635646"/>
            <a:ext cx="1475962" cy="3384376"/>
          </a:xfrm>
          <a:prstGeom prst="rect">
            <a:avLst/>
          </a:prstGeom>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4294967295"/>
          </p:nvPr>
        </p:nvSpPr>
        <p:spPr>
          <a:xfrm>
            <a:off x="463550" y="173038"/>
            <a:ext cx="8680450" cy="542925"/>
          </a:xfrm>
        </p:spPr>
        <p:txBody>
          <a:bodyPr>
            <a:normAutofit/>
          </a:bodyPr>
          <a:lstStyle/>
          <a:p>
            <a:pPr marL="0" indent="0" algn="r">
              <a:buNone/>
              <a:defRPr/>
            </a:pPr>
            <a:r>
              <a:rPr lang="en-US" sz="2400" b="1" dirty="0">
                <a:latin typeface="Arial" panose="020B0604020202020204" pitchFamily="34" charset="0"/>
                <a:ea typeface="Cambria" panose="02040503050406030204" pitchFamily="18" charset="0"/>
                <a:cs typeface="Arial" panose="020B0604020202020204" pitchFamily="34" charset="0"/>
              </a:rPr>
              <a:t>E-commerce</a:t>
            </a:r>
          </a:p>
        </p:txBody>
      </p:sp>
      <p:grpSp>
        <p:nvGrpSpPr>
          <p:cNvPr id="28" name="Group 27">
            <a:extLst>
              <a:ext uri="{FF2B5EF4-FFF2-40B4-BE49-F238E27FC236}">
                <a16:creationId xmlns:a16="http://schemas.microsoft.com/office/drawing/2014/main" id="{CFDDF809-8D23-41B1-A437-91F8B9D665D4}"/>
              </a:ext>
            </a:extLst>
          </p:cNvPr>
          <p:cNvGrpSpPr/>
          <p:nvPr/>
        </p:nvGrpSpPr>
        <p:grpSpPr>
          <a:xfrm>
            <a:off x="402739" y="1801104"/>
            <a:ext cx="3143384" cy="914662"/>
            <a:chOff x="2942029" y="4113432"/>
            <a:chExt cx="2001234" cy="1219550"/>
          </a:xfrm>
          <a:solidFill>
            <a:srgbClr val="F6BB00"/>
          </a:solidFill>
        </p:grpSpPr>
        <p:sp>
          <p:nvSpPr>
            <p:cNvPr id="29" name="TextBox 28">
              <a:extLst>
                <a:ext uri="{FF2B5EF4-FFF2-40B4-BE49-F238E27FC236}">
                  <a16:creationId xmlns:a16="http://schemas.microsoft.com/office/drawing/2014/main" id="{82385162-A62F-4914-9A20-A0CF56F059CB}"/>
                </a:ext>
              </a:extLst>
            </p:cNvPr>
            <p:cNvSpPr txBox="1"/>
            <p:nvPr/>
          </p:nvSpPr>
          <p:spPr>
            <a:xfrm>
              <a:off x="2947266" y="4799502"/>
              <a:ext cx="1869776" cy="533480"/>
            </a:xfrm>
            <a:prstGeom prst="rect">
              <a:avLst/>
            </a:prstGeom>
            <a:noFill/>
          </p:spPr>
          <p:txBody>
            <a:bodyPr wrap="square" rtlCol="0">
              <a:spAutoFit/>
            </a:bodyPr>
            <a:lstStyle/>
            <a:p>
              <a:pPr algn="just"/>
              <a:r>
                <a:rPr lang="en-US" altLang="ko-KR" sz="1000" dirty="0">
                  <a:solidFill>
                    <a:schemeClr val="tx1">
                      <a:lumMod val="75000"/>
                      <a:lumOff val="25000"/>
                    </a:schemeClr>
                  </a:solidFill>
                </a:rPr>
                <a:t>Back-end development teams experienced in the most complex, real-time, e-commerce projects</a:t>
              </a:r>
            </a:p>
          </p:txBody>
        </p:sp>
        <p:sp>
          <p:nvSpPr>
            <p:cNvPr id="30" name="TextBox 29">
              <a:extLst>
                <a:ext uri="{FF2B5EF4-FFF2-40B4-BE49-F238E27FC236}">
                  <a16:creationId xmlns:a16="http://schemas.microsoft.com/office/drawing/2014/main" id="{01CC4C31-C22C-4364-A6C2-6B0916B43335}"/>
                </a:ext>
              </a:extLst>
            </p:cNvPr>
            <p:cNvSpPr txBox="1"/>
            <p:nvPr/>
          </p:nvSpPr>
          <p:spPr>
            <a:xfrm>
              <a:off x="2942029" y="4113432"/>
              <a:ext cx="2001234" cy="697627"/>
            </a:xfrm>
            <a:prstGeom prst="rect">
              <a:avLst/>
            </a:prstGeom>
            <a:noFill/>
          </p:spPr>
          <p:txBody>
            <a:bodyPr wrap="square" rtlCol="0">
              <a:spAutoFit/>
            </a:bodyPr>
            <a:lstStyle/>
            <a:p>
              <a:r>
                <a:rPr lang="en-US" altLang="ko-KR" sz="1400" b="1" dirty="0">
                  <a:solidFill>
                    <a:srgbClr val="FFC000"/>
                  </a:solidFill>
                </a:rPr>
                <a:t>Develop complex e-commerce projects</a:t>
              </a:r>
              <a:endParaRPr lang="ko-KR" altLang="en-US" sz="1400" b="1" dirty="0">
                <a:solidFill>
                  <a:srgbClr val="FFC000"/>
                </a:solidFill>
              </a:endParaRPr>
            </a:p>
          </p:txBody>
        </p:sp>
      </p:grpSp>
      <p:grpSp>
        <p:nvGrpSpPr>
          <p:cNvPr id="31" name="Group 30">
            <a:extLst>
              <a:ext uri="{FF2B5EF4-FFF2-40B4-BE49-F238E27FC236}">
                <a16:creationId xmlns:a16="http://schemas.microsoft.com/office/drawing/2014/main" id="{427E5958-B5A9-4C36-B6C7-CCCA592C4707}"/>
              </a:ext>
            </a:extLst>
          </p:cNvPr>
          <p:cNvGrpSpPr/>
          <p:nvPr/>
        </p:nvGrpSpPr>
        <p:grpSpPr>
          <a:xfrm>
            <a:off x="5580112" y="1855866"/>
            <a:ext cx="3384375" cy="690948"/>
            <a:chOff x="2971971" y="4350425"/>
            <a:chExt cx="2154661" cy="921264"/>
          </a:xfrm>
        </p:grpSpPr>
        <p:sp>
          <p:nvSpPr>
            <p:cNvPr id="32" name="TextBox 31">
              <a:extLst>
                <a:ext uri="{FF2B5EF4-FFF2-40B4-BE49-F238E27FC236}">
                  <a16:creationId xmlns:a16="http://schemas.microsoft.com/office/drawing/2014/main" id="{6BF7E384-559E-44C6-9696-39FC528FCE93}"/>
                </a:ext>
              </a:extLst>
            </p:cNvPr>
            <p:cNvSpPr txBox="1"/>
            <p:nvPr/>
          </p:nvSpPr>
          <p:spPr>
            <a:xfrm>
              <a:off x="3021855" y="4738209"/>
              <a:ext cx="2104777" cy="533480"/>
            </a:xfrm>
            <a:prstGeom prst="rect">
              <a:avLst/>
            </a:prstGeom>
            <a:noFill/>
          </p:spPr>
          <p:txBody>
            <a:bodyPr wrap="square" rtlCol="0">
              <a:spAutoFit/>
            </a:bodyPr>
            <a:lstStyle/>
            <a:p>
              <a:r>
                <a:rPr lang="en-US" altLang="ko-KR" sz="1000" dirty="0">
                  <a:solidFill>
                    <a:schemeClr val="tx1">
                      <a:lumMod val="75000"/>
                      <a:lumOff val="25000"/>
                    </a:schemeClr>
                  </a:solidFill>
                </a:rPr>
                <a:t>Experience with complex, real-time back-end integrations</a:t>
              </a:r>
            </a:p>
          </p:txBody>
        </p:sp>
        <p:sp>
          <p:nvSpPr>
            <p:cNvPr id="33" name="TextBox 32">
              <a:extLst>
                <a:ext uri="{FF2B5EF4-FFF2-40B4-BE49-F238E27FC236}">
                  <a16:creationId xmlns:a16="http://schemas.microsoft.com/office/drawing/2014/main" id="{3C2E936B-37E4-4035-AF75-8998D6217C77}"/>
                </a:ext>
              </a:extLst>
            </p:cNvPr>
            <p:cNvSpPr txBox="1"/>
            <p:nvPr/>
          </p:nvSpPr>
          <p:spPr>
            <a:xfrm>
              <a:off x="2971971" y="4350425"/>
              <a:ext cx="2108817" cy="410369"/>
            </a:xfrm>
            <a:prstGeom prst="rect">
              <a:avLst/>
            </a:prstGeom>
            <a:noFill/>
          </p:spPr>
          <p:txBody>
            <a:bodyPr wrap="square" rtlCol="0">
              <a:spAutoFit/>
            </a:bodyPr>
            <a:lstStyle/>
            <a:p>
              <a:r>
                <a:rPr lang="en-US" altLang="ko-KR" sz="1400" b="1" dirty="0">
                  <a:solidFill>
                    <a:srgbClr val="4F81BD"/>
                  </a:solidFill>
                </a:rPr>
                <a:t>Experienced developers/QA</a:t>
              </a:r>
            </a:p>
          </p:txBody>
        </p:sp>
      </p:grpSp>
      <p:sp>
        <p:nvSpPr>
          <p:cNvPr id="36" name="TextBox 35">
            <a:extLst>
              <a:ext uri="{FF2B5EF4-FFF2-40B4-BE49-F238E27FC236}">
                <a16:creationId xmlns:a16="http://schemas.microsoft.com/office/drawing/2014/main" id="{1974BD19-292D-4735-AC02-0C1E7A8472F8}"/>
              </a:ext>
            </a:extLst>
          </p:cNvPr>
          <p:cNvSpPr txBox="1"/>
          <p:nvPr/>
        </p:nvSpPr>
        <p:spPr>
          <a:xfrm>
            <a:off x="395536" y="2783366"/>
            <a:ext cx="3143382" cy="523220"/>
          </a:xfrm>
          <a:prstGeom prst="rect">
            <a:avLst/>
          </a:prstGeom>
          <a:noFill/>
        </p:spPr>
        <p:txBody>
          <a:bodyPr wrap="square" rtlCol="0">
            <a:spAutoFit/>
          </a:bodyPr>
          <a:lstStyle/>
          <a:p>
            <a:r>
              <a:rPr lang="en-US" altLang="ko-KR" sz="1400" b="1" dirty="0">
                <a:solidFill>
                  <a:srgbClr val="FFC000"/>
                </a:solidFill>
              </a:rPr>
              <a:t>Team extensions to take backend development </a:t>
            </a:r>
          </a:p>
        </p:txBody>
      </p:sp>
      <p:sp>
        <p:nvSpPr>
          <p:cNvPr id="37" name="TextBox 36">
            <a:extLst>
              <a:ext uri="{FF2B5EF4-FFF2-40B4-BE49-F238E27FC236}">
                <a16:creationId xmlns:a16="http://schemas.microsoft.com/office/drawing/2014/main" id="{2A775847-94E4-4042-9315-F0B2F4C48E7D}"/>
              </a:ext>
            </a:extLst>
          </p:cNvPr>
          <p:cNvSpPr txBox="1"/>
          <p:nvPr/>
        </p:nvSpPr>
        <p:spPr>
          <a:xfrm>
            <a:off x="80096" y="1719127"/>
            <a:ext cx="340409" cy="415498"/>
          </a:xfrm>
          <a:prstGeom prst="rect">
            <a:avLst/>
          </a:prstGeom>
          <a:noFill/>
        </p:spPr>
        <p:txBody>
          <a:bodyPr wrap="square" rtlCol="0">
            <a:spAutoFit/>
          </a:bodyPr>
          <a:lstStyle/>
          <a:p>
            <a:pPr algn="ctr"/>
            <a:r>
              <a:rPr lang="en-US" sz="2100" b="1">
                <a:solidFill>
                  <a:srgbClr val="FFC000"/>
                </a:solidFill>
              </a:rPr>
              <a:t>1</a:t>
            </a:r>
          </a:p>
        </p:txBody>
      </p:sp>
      <p:sp>
        <p:nvSpPr>
          <p:cNvPr id="38" name="TextBox 37">
            <a:extLst>
              <a:ext uri="{FF2B5EF4-FFF2-40B4-BE49-F238E27FC236}">
                <a16:creationId xmlns:a16="http://schemas.microsoft.com/office/drawing/2014/main" id="{FDC96B43-50FD-4F19-A15C-567130D6E129}"/>
              </a:ext>
            </a:extLst>
          </p:cNvPr>
          <p:cNvSpPr txBox="1"/>
          <p:nvPr/>
        </p:nvSpPr>
        <p:spPr>
          <a:xfrm>
            <a:off x="88224" y="2715766"/>
            <a:ext cx="340409" cy="415498"/>
          </a:xfrm>
          <a:prstGeom prst="rect">
            <a:avLst/>
          </a:prstGeom>
          <a:noFill/>
        </p:spPr>
        <p:txBody>
          <a:bodyPr wrap="square" rtlCol="0">
            <a:spAutoFit/>
          </a:bodyPr>
          <a:lstStyle/>
          <a:p>
            <a:pPr algn="ctr"/>
            <a:r>
              <a:rPr lang="en-US" sz="2100" b="1" dirty="0">
                <a:solidFill>
                  <a:srgbClr val="FFC000"/>
                </a:solidFill>
              </a:rPr>
              <a:t>2</a:t>
            </a:r>
          </a:p>
        </p:txBody>
      </p:sp>
      <p:grpSp>
        <p:nvGrpSpPr>
          <p:cNvPr id="9" name="Group 8"/>
          <p:cNvGrpSpPr/>
          <p:nvPr/>
        </p:nvGrpSpPr>
        <p:grpSpPr>
          <a:xfrm>
            <a:off x="-10244" y="4227934"/>
            <a:ext cx="3637884" cy="778719"/>
            <a:chOff x="-1988" y="3809255"/>
            <a:chExt cx="3637884" cy="778719"/>
          </a:xfrm>
        </p:grpSpPr>
        <p:grpSp>
          <p:nvGrpSpPr>
            <p:cNvPr id="34" name="Group 33">
              <a:extLst>
                <a:ext uri="{FF2B5EF4-FFF2-40B4-BE49-F238E27FC236}">
                  <a16:creationId xmlns:a16="http://schemas.microsoft.com/office/drawing/2014/main" id="{6F5F399B-1E33-443D-98C8-7F737D847A9A}"/>
                </a:ext>
              </a:extLst>
            </p:cNvPr>
            <p:cNvGrpSpPr/>
            <p:nvPr/>
          </p:nvGrpSpPr>
          <p:grpSpPr>
            <a:xfrm>
              <a:off x="4814" y="3809256"/>
              <a:ext cx="992401" cy="778718"/>
              <a:chOff x="-7708" y="4824162"/>
              <a:chExt cx="1323200" cy="1055503"/>
            </a:xfrm>
          </p:grpSpPr>
          <p:sp>
            <p:nvSpPr>
              <p:cNvPr id="35" name="Arrow: Pentagon 34">
                <a:extLst>
                  <a:ext uri="{FF2B5EF4-FFF2-40B4-BE49-F238E27FC236}">
                    <a16:creationId xmlns:a16="http://schemas.microsoft.com/office/drawing/2014/main" id="{E7712579-0158-4E8F-B0CC-916E7C833041}"/>
                  </a:ext>
                </a:extLst>
              </p:cNvPr>
              <p:cNvSpPr/>
              <p:nvPr/>
            </p:nvSpPr>
            <p:spPr>
              <a:xfrm>
                <a:off x="-7708" y="4824162"/>
                <a:ext cx="1291794" cy="1055503"/>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A3D9ACC6-E16E-4B1F-B498-7BAD36960313}"/>
                  </a:ext>
                </a:extLst>
              </p:cNvPr>
              <p:cNvSpPr txBox="1"/>
              <p:nvPr/>
            </p:nvSpPr>
            <p:spPr>
              <a:xfrm>
                <a:off x="172067" y="5066181"/>
                <a:ext cx="1143425" cy="542324"/>
              </a:xfrm>
              <a:prstGeom prst="rect">
                <a:avLst/>
              </a:prstGeom>
              <a:noFill/>
            </p:spPr>
            <p:txBody>
              <a:bodyPr wrap="square" rtlCol="0">
                <a:spAutoFit/>
              </a:bodyPr>
              <a:lstStyle/>
              <a:p>
                <a:r>
                  <a:rPr lang="en-US" sz="1000" b="1" dirty="0">
                    <a:solidFill>
                      <a:schemeClr val="bg1"/>
                    </a:solidFill>
                  </a:rPr>
                  <a:t>Potential partners</a:t>
                </a:r>
              </a:p>
            </p:txBody>
          </p:sp>
        </p:grpSp>
        <p:sp>
          <p:nvSpPr>
            <p:cNvPr id="45" name="Rectangle 44">
              <a:extLst>
                <a:ext uri="{FF2B5EF4-FFF2-40B4-BE49-F238E27FC236}">
                  <a16:creationId xmlns:a16="http://schemas.microsoft.com/office/drawing/2014/main" id="{337FB122-2A0E-4E00-8196-8CF62A7C1A3B}"/>
                </a:ext>
              </a:extLst>
            </p:cNvPr>
            <p:cNvSpPr/>
            <p:nvPr/>
          </p:nvSpPr>
          <p:spPr>
            <a:xfrm>
              <a:off x="-1988" y="3809255"/>
              <a:ext cx="3565875" cy="778719"/>
            </a:xfrm>
            <a:prstGeom prst="rect">
              <a:avLst/>
            </a:prstGeom>
            <a:noFill/>
            <a:ln w="12700">
              <a:solidFill>
                <a:srgbClr val="4F81B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989A894-EB44-4C23-9DC2-2A8FEC414E38}"/>
                </a:ext>
              </a:extLst>
            </p:cNvPr>
            <p:cNvSpPr txBox="1"/>
            <p:nvPr/>
          </p:nvSpPr>
          <p:spPr>
            <a:xfrm>
              <a:off x="1096761" y="3932591"/>
              <a:ext cx="2539135" cy="553998"/>
            </a:xfrm>
            <a:prstGeom prst="rect">
              <a:avLst/>
            </a:prstGeom>
            <a:noFill/>
          </p:spPr>
          <p:txBody>
            <a:bodyPr wrap="square" rtlCol="0">
              <a:spAutoFit/>
            </a:bodyPr>
            <a:lstStyle/>
            <a:p>
              <a:pPr marL="171450" indent="-171450">
                <a:buFont typeface="Arial" panose="020B0604020202020204" pitchFamily="34" charset="0"/>
                <a:buChar char="•"/>
              </a:pPr>
              <a:r>
                <a:rPr lang="en-US" sz="1000" dirty="0"/>
                <a:t>Marketing agencies focusing on the front-end and UX who have clients with complex back-end needs</a:t>
              </a:r>
            </a:p>
          </p:txBody>
        </p:sp>
      </p:grpSp>
      <p:sp>
        <p:nvSpPr>
          <p:cNvPr id="46" name="TextBox 45">
            <a:extLst>
              <a:ext uri="{FF2B5EF4-FFF2-40B4-BE49-F238E27FC236}">
                <a16:creationId xmlns:a16="http://schemas.microsoft.com/office/drawing/2014/main" id="{CFDDADB8-4F9B-4152-A9F3-F3A7BA6B9DAB}"/>
              </a:ext>
            </a:extLst>
          </p:cNvPr>
          <p:cNvSpPr txBox="1"/>
          <p:nvPr/>
        </p:nvSpPr>
        <p:spPr>
          <a:xfrm>
            <a:off x="5580112" y="2592597"/>
            <a:ext cx="3528392" cy="307777"/>
          </a:xfrm>
          <a:prstGeom prst="rect">
            <a:avLst/>
          </a:prstGeom>
          <a:noFill/>
        </p:spPr>
        <p:txBody>
          <a:bodyPr wrap="square" rtlCol="0">
            <a:spAutoFit/>
          </a:bodyPr>
          <a:lstStyle/>
          <a:p>
            <a:r>
              <a:rPr lang="en-US" altLang="ko-KR" sz="1400" b="1" dirty="0">
                <a:solidFill>
                  <a:srgbClr val="4F81BD"/>
                </a:solidFill>
              </a:rPr>
              <a:t>Abilities to solve technical challenges</a:t>
            </a:r>
          </a:p>
        </p:txBody>
      </p:sp>
      <p:sp>
        <p:nvSpPr>
          <p:cNvPr id="58" name="TextBox 57">
            <a:extLst>
              <a:ext uri="{FF2B5EF4-FFF2-40B4-BE49-F238E27FC236}">
                <a16:creationId xmlns:a16="http://schemas.microsoft.com/office/drawing/2014/main" id="{5B70FA89-719D-449C-9F38-B4CBF90E3BD2}"/>
              </a:ext>
            </a:extLst>
          </p:cNvPr>
          <p:cNvSpPr txBox="1"/>
          <p:nvPr/>
        </p:nvSpPr>
        <p:spPr>
          <a:xfrm>
            <a:off x="5505556" y="2882931"/>
            <a:ext cx="3510527" cy="707886"/>
          </a:xfrm>
          <a:prstGeom prst="rect">
            <a:avLst/>
          </a:prstGeom>
          <a:noFill/>
        </p:spPr>
        <p:txBody>
          <a:bodyPr wrap="square" rtlCol="0">
            <a:spAutoFit/>
          </a:bodyPr>
          <a:lstStyle/>
          <a:p>
            <a:pPr marL="171450" indent="-171450">
              <a:buFont typeface="Arial" panose="020B0604020202020204" pitchFamily="34" charset="0"/>
              <a:buChar char="•"/>
            </a:pPr>
            <a:r>
              <a:rPr lang="en-US" altLang="ko-KR" sz="1000" dirty="0">
                <a:solidFill>
                  <a:schemeClr val="tx1">
                    <a:lumMod val="75000"/>
                    <a:lumOff val="25000"/>
                  </a:schemeClr>
                </a:solidFill>
              </a:rPr>
              <a:t>Cloud to cloud</a:t>
            </a:r>
          </a:p>
          <a:p>
            <a:pPr marL="171450" indent="-171450">
              <a:buFont typeface="Arial" panose="020B0604020202020204" pitchFamily="34" charset="0"/>
              <a:buChar char="•"/>
            </a:pPr>
            <a:r>
              <a:rPr lang="en-US" altLang="ko-KR" sz="1000" dirty="0">
                <a:solidFill>
                  <a:schemeClr val="tx1">
                    <a:lumMod val="75000"/>
                    <a:lumOff val="25000"/>
                  </a:schemeClr>
                </a:solidFill>
              </a:rPr>
              <a:t>High traffic at peak hours/events</a:t>
            </a:r>
          </a:p>
          <a:p>
            <a:pPr marL="171450" indent="-171450">
              <a:buFont typeface="Arial" panose="020B0604020202020204" pitchFamily="34" charset="0"/>
              <a:buChar char="•"/>
            </a:pPr>
            <a:r>
              <a:rPr lang="en-US" altLang="ko-KR" sz="1000" dirty="0">
                <a:solidFill>
                  <a:schemeClr val="tx1">
                    <a:lumMod val="75000"/>
                    <a:lumOff val="25000"/>
                  </a:schemeClr>
                </a:solidFill>
              </a:rPr>
              <a:t>Connect to banking APIs, payment gateways, single sign-on</a:t>
            </a:r>
          </a:p>
        </p:txBody>
      </p:sp>
      <p:sp>
        <p:nvSpPr>
          <p:cNvPr id="47" name="TextBox 46">
            <a:extLst>
              <a:ext uri="{FF2B5EF4-FFF2-40B4-BE49-F238E27FC236}">
                <a16:creationId xmlns:a16="http://schemas.microsoft.com/office/drawing/2014/main" id="{45549545-34D5-4158-835B-6FAE2209A536}"/>
              </a:ext>
            </a:extLst>
          </p:cNvPr>
          <p:cNvSpPr txBox="1"/>
          <p:nvPr/>
        </p:nvSpPr>
        <p:spPr>
          <a:xfrm>
            <a:off x="5312197" y="1835446"/>
            <a:ext cx="340409" cy="369332"/>
          </a:xfrm>
          <a:prstGeom prst="rect">
            <a:avLst/>
          </a:prstGeom>
          <a:noFill/>
        </p:spPr>
        <p:txBody>
          <a:bodyPr wrap="square" rtlCol="0">
            <a:spAutoFit/>
          </a:bodyPr>
          <a:lstStyle/>
          <a:p>
            <a:pPr algn="ctr"/>
            <a:r>
              <a:rPr lang="en-US" b="1" dirty="0">
                <a:solidFill>
                  <a:srgbClr val="4F81BD"/>
                </a:solidFill>
              </a:rPr>
              <a:t>1</a:t>
            </a:r>
          </a:p>
        </p:txBody>
      </p:sp>
      <p:sp>
        <p:nvSpPr>
          <p:cNvPr id="48" name="TextBox 47">
            <a:extLst>
              <a:ext uri="{FF2B5EF4-FFF2-40B4-BE49-F238E27FC236}">
                <a16:creationId xmlns:a16="http://schemas.microsoft.com/office/drawing/2014/main" id="{46CD66FF-B9D6-4AFF-9D2E-92BCF4C9EAC3}"/>
              </a:ext>
            </a:extLst>
          </p:cNvPr>
          <p:cNvSpPr txBox="1"/>
          <p:nvPr/>
        </p:nvSpPr>
        <p:spPr>
          <a:xfrm>
            <a:off x="5320631" y="2562458"/>
            <a:ext cx="340409" cy="369332"/>
          </a:xfrm>
          <a:prstGeom prst="rect">
            <a:avLst/>
          </a:prstGeom>
          <a:noFill/>
        </p:spPr>
        <p:txBody>
          <a:bodyPr wrap="square" rtlCol="0">
            <a:spAutoFit/>
          </a:bodyPr>
          <a:lstStyle/>
          <a:p>
            <a:pPr algn="ctr"/>
            <a:r>
              <a:rPr lang="en-US" b="1" dirty="0">
                <a:solidFill>
                  <a:srgbClr val="4F81BD"/>
                </a:solidFill>
              </a:rPr>
              <a:t>2</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009913" y="927370"/>
            <a:ext cx="999282" cy="1010487"/>
          </a:xfrm>
          <a:prstGeom prst="rect">
            <a:avLst/>
          </a:prstGeom>
        </p:spPr>
      </p:pic>
      <p:grpSp>
        <p:nvGrpSpPr>
          <p:cNvPr id="49" name="Group 48"/>
          <p:cNvGrpSpPr/>
          <p:nvPr/>
        </p:nvGrpSpPr>
        <p:grpSpPr>
          <a:xfrm>
            <a:off x="-1" y="1155630"/>
            <a:ext cx="9144001" cy="480016"/>
            <a:chOff x="-1" y="1155630"/>
            <a:chExt cx="9144001" cy="480016"/>
          </a:xfrm>
        </p:grpSpPr>
        <p:sp>
          <p:nvSpPr>
            <p:cNvPr id="50" name="Pentagon 49"/>
            <p:cNvSpPr/>
            <p:nvPr/>
          </p:nvSpPr>
          <p:spPr>
            <a:xfrm rot="10800000">
              <a:off x="5292080" y="1155630"/>
              <a:ext cx="3851920" cy="464501"/>
            </a:xfrm>
            <a:prstGeom prst="homePlate">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Pentagon 50"/>
            <p:cNvSpPr/>
            <p:nvPr/>
          </p:nvSpPr>
          <p:spPr>
            <a:xfrm>
              <a:off x="-1" y="1181769"/>
              <a:ext cx="3767163" cy="453877"/>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2ACD2F75-214D-45FF-AF7E-4CE665F6B55D}"/>
                </a:ext>
              </a:extLst>
            </p:cNvPr>
            <p:cNvGrpSpPr/>
            <p:nvPr/>
          </p:nvGrpSpPr>
          <p:grpSpPr>
            <a:xfrm>
              <a:off x="177741" y="1181771"/>
              <a:ext cx="8628900" cy="408639"/>
              <a:chOff x="239639" y="2732449"/>
              <a:chExt cx="11505200" cy="544851"/>
            </a:xfrm>
          </p:grpSpPr>
          <p:sp>
            <p:nvSpPr>
              <p:cNvPr id="53" name="TextBox 52">
                <a:extLst>
                  <a:ext uri="{FF2B5EF4-FFF2-40B4-BE49-F238E27FC236}">
                    <a16:creationId xmlns:a16="http://schemas.microsoft.com/office/drawing/2014/main" id="{A49284A5-0AD4-4AA7-B9D9-3D6DBD97772F}"/>
                  </a:ext>
                </a:extLst>
              </p:cNvPr>
              <p:cNvSpPr txBox="1"/>
              <p:nvPr/>
            </p:nvSpPr>
            <p:spPr>
              <a:xfrm>
                <a:off x="239639" y="2743821"/>
                <a:ext cx="3666871" cy="533479"/>
              </a:xfrm>
              <a:prstGeom prst="rect">
                <a:avLst/>
              </a:prstGeom>
              <a:noFill/>
            </p:spPr>
            <p:txBody>
              <a:bodyPr wrap="square" rtlCol="0" anchor="ctr">
                <a:spAutoFit/>
              </a:bodyPr>
              <a:lstStyle/>
              <a:p>
                <a:r>
                  <a:rPr lang="en-US" altLang="ko-KR" sz="2000" b="1" dirty="0">
                    <a:solidFill>
                      <a:schemeClr val="bg1"/>
                    </a:solidFill>
                  </a:rPr>
                  <a:t>Service Offerings</a:t>
                </a:r>
                <a:endParaRPr lang="ko-KR" altLang="en-US" sz="2000" b="1" dirty="0">
                  <a:solidFill>
                    <a:schemeClr val="bg1"/>
                  </a:solidFill>
                </a:endParaRPr>
              </a:p>
            </p:txBody>
          </p:sp>
          <p:sp>
            <p:nvSpPr>
              <p:cNvPr id="54" name="TextBox 53">
                <a:extLst>
                  <a:ext uri="{FF2B5EF4-FFF2-40B4-BE49-F238E27FC236}">
                    <a16:creationId xmlns:a16="http://schemas.microsoft.com/office/drawing/2014/main" id="{D6B6AE90-4933-4E3A-A3F3-3C6C23418876}"/>
                  </a:ext>
                </a:extLst>
              </p:cNvPr>
              <p:cNvSpPr txBox="1"/>
              <p:nvPr/>
            </p:nvSpPr>
            <p:spPr>
              <a:xfrm>
                <a:off x="7250779" y="2732449"/>
                <a:ext cx="4494060" cy="533479"/>
              </a:xfrm>
              <a:prstGeom prst="rect">
                <a:avLst/>
              </a:prstGeom>
              <a:noFill/>
            </p:spPr>
            <p:txBody>
              <a:bodyPr wrap="square" rtlCol="0" anchor="ctr">
                <a:spAutoFit/>
              </a:bodyPr>
              <a:lstStyle/>
              <a:p>
                <a:r>
                  <a:rPr lang="en-US" altLang="ko-KR" sz="2000" b="1" dirty="0">
                    <a:solidFill>
                      <a:schemeClr val="bg1"/>
                    </a:solidFill>
                  </a:rPr>
                  <a:t>Our Strengths </a:t>
                </a:r>
                <a:endParaRPr lang="ko-KR" altLang="en-US" sz="2000" b="1" dirty="0">
                  <a:solidFill>
                    <a:schemeClr val="bg1"/>
                  </a:solidFill>
                </a:endParaRPr>
              </a:p>
            </p:txBody>
          </p:sp>
        </p:grpSp>
      </p:grpSp>
      <p:sp>
        <p:nvSpPr>
          <p:cNvPr id="55" name="TextBox 54"/>
          <p:cNvSpPr txBox="1"/>
          <p:nvPr/>
        </p:nvSpPr>
        <p:spPr>
          <a:xfrm>
            <a:off x="3902632" y="2021099"/>
            <a:ext cx="1275607" cy="1384995"/>
          </a:xfrm>
          <a:prstGeom prst="rect">
            <a:avLst/>
          </a:prstGeom>
          <a:noFill/>
        </p:spPr>
        <p:txBody>
          <a:bodyPr wrap="square" rtlCol="0">
            <a:spAutoFit/>
          </a:bodyPr>
          <a:lstStyle/>
          <a:p>
            <a:pPr algn="ctr"/>
            <a:r>
              <a:rPr lang="en-US" sz="1400" dirty="0"/>
              <a:t>Industry-leading back end expertise for e-commerce development</a:t>
            </a:r>
            <a:r>
              <a:rPr lang="en-US" sz="1400" dirty="0">
                <a:latin typeface="+mn-lt"/>
              </a:rPr>
              <a:t> </a:t>
            </a:r>
          </a:p>
        </p:txBody>
      </p:sp>
      <p:pic>
        <p:nvPicPr>
          <p:cNvPr id="60" name="Picture 5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79952" y="4248523"/>
            <a:ext cx="679012" cy="679012"/>
          </a:xfrm>
          <a:prstGeom prst="rect">
            <a:avLst/>
          </a:prstGeom>
        </p:spPr>
      </p:pic>
      <p:pic>
        <p:nvPicPr>
          <p:cNvPr id="62" name="Picture 6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388424" y="696669"/>
            <a:ext cx="752619" cy="534513"/>
          </a:xfrm>
          <a:prstGeom prst="rect">
            <a:avLst/>
          </a:prstGeom>
        </p:spPr>
      </p:pic>
      <p:pic>
        <p:nvPicPr>
          <p:cNvPr id="39" name="Picture 3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7948" y="650533"/>
            <a:ext cx="650250" cy="650250"/>
          </a:xfrm>
          <a:prstGeom prst="rect">
            <a:avLst/>
          </a:prstGeom>
        </p:spPr>
      </p:pic>
      <p:pic>
        <p:nvPicPr>
          <p:cNvPr id="40" name="Picture 3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1843" y="4463073"/>
            <a:ext cx="168086" cy="339324"/>
          </a:xfrm>
          <a:prstGeom prst="rect">
            <a:avLst/>
          </a:prstGeom>
        </p:spPr>
      </p:pic>
    </p:spTree>
    <p:extLst>
      <p:ext uri="{BB962C8B-B14F-4D97-AF65-F5344CB8AC3E}">
        <p14:creationId xmlns:p14="http://schemas.microsoft.com/office/powerpoint/2010/main" val="1393089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845CA4B-2526-41D7-9AC7-E0176B18BBA3}"/>
              </a:ext>
            </a:extLst>
          </p:cNvPr>
          <p:cNvGrpSpPr/>
          <p:nvPr/>
        </p:nvGrpSpPr>
        <p:grpSpPr>
          <a:xfrm>
            <a:off x="1186928" y="843558"/>
            <a:ext cx="1563635" cy="1307367"/>
            <a:chOff x="3008372" y="1415383"/>
            <a:chExt cx="4081111" cy="3412248"/>
          </a:xfrm>
        </p:grpSpPr>
        <p:pic>
          <p:nvPicPr>
            <p:cNvPr id="4" name="Picture 3">
              <a:extLst>
                <a:ext uri="{FF2B5EF4-FFF2-40B4-BE49-F238E27FC236}">
                  <a16:creationId xmlns:a16="http://schemas.microsoft.com/office/drawing/2014/main" id="{EECAB8BF-386B-4ECB-A15F-EFDFF6B0C907}"/>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168893" y="1415383"/>
              <a:ext cx="1920590" cy="34122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092AFCF7-F984-450A-A134-03F0F2CA941A}"/>
                </a:ext>
              </a:extLst>
            </p:cNvPr>
            <p:cNvPicPr>
              <a:picLocks noChangeAspect="1"/>
            </p:cNvPicPr>
            <p:nvPr/>
          </p:nvPicPr>
          <p:blipFill>
            <a:blip r:embed="rId3"/>
            <a:stretch>
              <a:fillRect/>
            </a:stretch>
          </p:blipFill>
          <p:spPr>
            <a:xfrm>
              <a:off x="3008372" y="2732530"/>
              <a:ext cx="3301663" cy="1596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pic>
        <p:nvPicPr>
          <p:cNvPr id="6" name="Picture 5">
            <a:extLst>
              <a:ext uri="{FF2B5EF4-FFF2-40B4-BE49-F238E27FC236}">
                <a16:creationId xmlns:a16="http://schemas.microsoft.com/office/drawing/2014/main" id="{DD30BF65-1542-4FD6-AB24-2F24DDF87B7F}"/>
              </a:ext>
            </a:extLst>
          </p:cNvPr>
          <p:cNvPicPr>
            <a:picLocks noChangeAspect="1"/>
          </p:cNvPicPr>
          <p:nvPr/>
        </p:nvPicPr>
        <p:blipFill rotWithShape="1">
          <a:blip r:embed="rId4">
            <a:extLst>
              <a:ext uri="{28A0092B-C50C-407E-A947-70E740481C1C}">
                <a14:useLocalDpi xmlns:a14="http://schemas.microsoft.com/office/drawing/2010/main" val="0"/>
              </a:ext>
            </a:extLst>
          </a:blip>
          <a:srcRect r="50361"/>
          <a:stretch/>
        </p:blipFill>
        <p:spPr>
          <a:xfrm>
            <a:off x="3267677" y="998680"/>
            <a:ext cx="1148238" cy="11505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7" name="Group 6">
            <a:extLst>
              <a:ext uri="{FF2B5EF4-FFF2-40B4-BE49-F238E27FC236}">
                <a16:creationId xmlns:a16="http://schemas.microsoft.com/office/drawing/2014/main" id="{A9B5D094-4444-4ED0-9E76-9F4FB4CFFB14}"/>
              </a:ext>
            </a:extLst>
          </p:cNvPr>
          <p:cNvGrpSpPr/>
          <p:nvPr/>
        </p:nvGrpSpPr>
        <p:grpSpPr>
          <a:xfrm>
            <a:off x="4929495" y="1213770"/>
            <a:ext cx="1736144" cy="940591"/>
            <a:chOff x="4924088" y="2531362"/>
            <a:chExt cx="3653806" cy="1979523"/>
          </a:xfrm>
        </p:grpSpPr>
        <p:pic>
          <p:nvPicPr>
            <p:cNvPr id="8" name="Picture 2">
              <a:extLst>
                <a:ext uri="{FF2B5EF4-FFF2-40B4-BE49-F238E27FC236}">
                  <a16:creationId xmlns:a16="http://schemas.microsoft.com/office/drawing/2014/main" id="{16EC3F0B-8021-4D6E-8D3F-35C6C71B7C63}"/>
                </a:ext>
              </a:extLst>
            </p:cNvPr>
            <p:cNvPicPr>
              <a:picLocks noChangeAspect="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4924088" y="2531362"/>
              <a:ext cx="3352093" cy="1481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3">
              <a:extLst>
                <a:ext uri="{FF2B5EF4-FFF2-40B4-BE49-F238E27FC236}">
                  <a16:creationId xmlns:a16="http://schemas.microsoft.com/office/drawing/2014/main" id="{318EF7A2-AE3F-44ED-BC6F-341696F8502B}"/>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225801" y="3045161"/>
              <a:ext cx="3352093" cy="14657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10" name="Group 9">
            <a:extLst>
              <a:ext uri="{FF2B5EF4-FFF2-40B4-BE49-F238E27FC236}">
                <a16:creationId xmlns:a16="http://schemas.microsoft.com/office/drawing/2014/main" id="{163AA75D-3866-4E48-80FA-AB7D8F4EA743}"/>
              </a:ext>
            </a:extLst>
          </p:cNvPr>
          <p:cNvGrpSpPr/>
          <p:nvPr/>
        </p:nvGrpSpPr>
        <p:grpSpPr>
          <a:xfrm>
            <a:off x="7092280" y="951110"/>
            <a:ext cx="1491030" cy="1260600"/>
            <a:chOff x="477405" y="2643279"/>
            <a:chExt cx="3061104" cy="2360004"/>
          </a:xfrm>
          <a:effectLst>
            <a:outerShdw blurRad="50800" dist="38100" dir="2700000" algn="tl" rotWithShape="0">
              <a:prstClr val="black">
                <a:alpha val="40000"/>
              </a:prstClr>
            </a:outerShdw>
          </a:effectLst>
        </p:grpSpPr>
        <p:pic>
          <p:nvPicPr>
            <p:cNvPr id="11" name="Picture 10">
              <a:extLst>
                <a:ext uri="{FF2B5EF4-FFF2-40B4-BE49-F238E27FC236}">
                  <a16:creationId xmlns:a16="http://schemas.microsoft.com/office/drawing/2014/main" id="{8F997F26-5976-4865-B22B-7994BFF2F7E5}"/>
                </a:ext>
              </a:extLst>
            </p:cNvPr>
            <p:cNvPicPr>
              <a:picLocks noChangeAspect="1"/>
            </p:cNvPicPr>
            <p:nvPr/>
          </p:nvPicPr>
          <p:blipFill>
            <a:blip r:embed="rId7"/>
            <a:stretch>
              <a:fillRect/>
            </a:stretch>
          </p:blipFill>
          <p:spPr>
            <a:xfrm>
              <a:off x="861723" y="2643279"/>
              <a:ext cx="2676786" cy="1259796"/>
            </a:xfrm>
            <a:prstGeom prst="rect">
              <a:avLst/>
            </a:prstGeom>
          </p:spPr>
        </p:pic>
        <p:pic>
          <p:nvPicPr>
            <p:cNvPr id="12" name="Picture 11">
              <a:extLst>
                <a:ext uri="{FF2B5EF4-FFF2-40B4-BE49-F238E27FC236}">
                  <a16:creationId xmlns:a16="http://schemas.microsoft.com/office/drawing/2014/main" id="{3AF09F29-01F1-4459-9040-447F610C10E1}"/>
                </a:ext>
              </a:extLst>
            </p:cNvPr>
            <p:cNvPicPr>
              <a:picLocks noChangeAspect="1"/>
            </p:cNvPicPr>
            <p:nvPr/>
          </p:nvPicPr>
          <p:blipFill>
            <a:blip r:embed="rId8"/>
            <a:stretch>
              <a:fillRect/>
            </a:stretch>
          </p:blipFill>
          <p:spPr>
            <a:xfrm>
              <a:off x="477405" y="3465648"/>
              <a:ext cx="2300743" cy="1537635"/>
            </a:xfrm>
            <a:prstGeom prst="rect">
              <a:avLst/>
            </a:prstGeom>
          </p:spPr>
        </p:pic>
      </p:grpSp>
      <p:sp>
        <p:nvSpPr>
          <p:cNvPr id="13" name="TextBox 12">
            <a:extLst>
              <a:ext uri="{FF2B5EF4-FFF2-40B4-BE49-F238E27FC236}">
                <a16:creationId xmlns:a16="http://schemas.microsoft.com/office/drawing/2014/main" id="{17468DBC-29B1-4F89-9DBF-09D56B60EC73}"/>
              </a:ext>
            </a:extLst>
          </p:cNvPr>
          <p:cNvSpPr txBox="1"/>
          <p:nvPr/>
        </p:nvSpPr>
        <p:spPr>
          <a:xfrm>
            <a:off x="1417421" y="2322104"/>
            <a:ext cx="1026243" cy="246221"/>
          </a:xfrm>
          <a:prstGeom prst="rect">
            <a:avLst/>
          </a:prstGeom>
          <a:noFill/>
        </p:spPr>
        <p:txBody>
          <a:bodyPr wrap="none" rtlCol="0">
            <a:spAutoFit/>
          </a:bodyPr>
          <a:lstStyle/>
          <a:p>
            <a:pPr algn="ctr"/>
            <a:r>
              <a:rPr lang="en-US" sz="1000" b="1" dirty="0">
                <a:solidFill>
                  <a:srgbClr val="000000"/>
                </a:solidFill>
                <a:ea typeface="Cambria" panose="02040503050406030204" pitchFamily="18" charset="0"/>
              </a:rPr>
              <a:t>GROCEMART</a:t>
            </a:r>
          </a:p>
        </p:txBody>
      </p:sp>
      <p:sp>
        <p:nvSpPr>
          <p:cNvPr id="14" name="TextBox 13">
            <a:extLst>
              <a:ext uri="{FF2B5EF4-FFF2-40B4-BE49-F238E27FC236}">
                <a16:creationId xmlns:a16="http://schemas.microsoft.com/office/drawing/2014/main" id="{495812D1-0FAB-4610-ADB9-F2BFF85EE1C7}"/>
              </a:ext>
            </a:extLst>
          </p:cNvPr>
          <p:cNvSpPr txBox="1"/>
          <p:nvPr/>
        </p:nvSpPr>
        <p:spPr>
          <a:xfrm>
            <a:off x="3239305" y="2306158"/>
            <a:ext cx="1322798" cy="246221"/>
          </a:xfrm>
          <a:prstGeom prst="rect">
            <a:avLst/>
          </a:prstGeom>
          <a:noFill/>
        </p:spPr>
        <p:txBody>
          <a:bodyPr wrap="none" rtlCol="0">
            <a:spAutoFit/>
          </a:bodyPr>
          <a:lstStyle/>
          <a:p>
            <a:pPr algn="ctr"/>
            <a:r>
              <a:rPr lang="en-US" sz="1000" b="1" dirty="0">
                <a:solidFill>
                  <a:srgbClr val="000000"/>
                </a:solidFill>
                <a:ea typeface="Cambria" panose="02040503050406030204" pitchFamily="18" charset="0"/>
              </a:rPr>
              <a:t>AEON Loyalty App</a:t>
            </a:r>
          </a:p>
        </p:txBody>
      </p:sp>
      <p:sp>
        <p:nvSpPr>
          <p:cNvPr id="15" name="TextBox 14">
            <a:extLst>
              <a:ext uri="{FF2B5EF4-FFF2-40B4-BE49-F238E27FC236}">
                <a16:creationId xmlns:a16="http://schemas.microsoft.com/office/drawing/2014/main" id="{D2F9D67A-B108-427C-97ED-B71B7BF2A048}"/>
              </a:ext>
            </a:extLst>
          </p:cNvPr>
          <p:cNvSpPr txBox="1"/>
          <p:nvPr/>
        </p:nvSpPr>
        <p:spPr>
          <a:xfrm>
            <a:off x="5391544" y="2343016"/>
            <a:ext cx="683200" cy="246221"/>
          </a:xfrm>
          <a:prstGeom prst="rect">
            <a:avLst/>
          </a:prstGeom>
          <a:noFill/>
        </p:spPr>
        <p:txBody>
          <a:bodyPr wrap="none" rtlCol="0">
            <a:spAutoFit/>
          </a:bodyPr>
          <a:lstStyle/>
          <a:p>
            <a:pPr algn="ctr"/>
            <a:r>
              <a:rPr lang="en-US" sz="1000" b="1" dirty="0">
                <a:solidFill>
                  <a:srgbClr val="000000"/>
                </a:solidFill>
                <a:ea typeface="Cambria" panose="02040503050406030204" pitchFamily="18" charset="0"/>
              </a:rPr>
              <a:t>GOTADI</a:t>
            </a:r>
          </a:p>
        </p:txBody>
      </p:sp>
      <p:sp>
        <p:nvSpPr>
          <p:cNvPr id="16" name="TextBox 15">
            <a:extLst>
              <a:ext uri="{FF2B5EF4-FFF2-40B4-BE49-F238E27FC236}">
                <a16:creationId xmlns:a16="http://schemas.microsoft.com/office/drawing/2014/main" id="{E11A4C38-00AB-4C38-BEDE-8823C0E275AC}"/>
              </a:ext>
            </a:extLst>
          </p:cNvPr>
          <p:cNvSpPr txBox="1"/>
          <p:nvPr/>
        </p:nvSpPr>
        <p:spPr>
          <a:xfrm>
            <a:off x="7402293" y="2325529"/>
            <a:ext cx="984565" cy="246221"/>
          </a:xfrm>
          <a:prstGeom prst="rect">
            <a:avLst/>
          </a:prstGeom>
          <a:noFill/>
        </p:spPr>
        <p:txBody>
          <a:bodyPr wrap="none" rtlCol="0">
            <a:spAutoFit/>
          </a:bodyPr>
          <a:lstStyle/>
          <a:p>
            <a:pPr algn="ctr"/>
            <a:r>
              <a:rPr lang="en-US" altLang="en-US" sz="1000" b="1" dirty="0">
                <a:solidFill>
                  <a:srgbClr val="000000"/>
                </a:solidFill>
                <a:ea typeface="Cambria" panose="02040503050406030204" pitchFamily="18" charset="0"/>
              </a:rPr>
              <a:t>Takashimaya</a:t>
            </a:r>
            <a:endParaRPr lang="en-US" sz="1000" b="1" dirty="0">
              <a:solidFill>
                <a:srgbClr val="000000"/>
              </a:solidFill>
              <a:ea typeface="Cambria" panose="02040503050406030204" pitchFamily="18" charset="0"/>
            </a:endParaRPr>
          </a:p>
        </p:txBody>
      </p:sp>
      <p:sp>
        <p:nvSpPr>
          <p:cNvPr id="17" name="Rectangle 16">
            <a:extLst>
              <a:ext uri="{FF2B5EF4-FFF2-40B4-BE49-F238E27FC236}">
                <a16:creationId xmlns:a16="http://schemas.microsoft.com/office/drawing/2014/main" id="{D1282ADB-6B24-40BB-8E45-B20025D53D77}"/>
              </a:ext>
            </a:extLst>
          </p:cNvPr>
          <p:cNvSpPr/>
          <p:nvPr/>
        </p:nvSpPr>
        <p:spPr>
          <a:xfrm>
            <a:off x="1274196" y="2502695"/>
            <a:ext cx="1265091" cy="215444"/>
          </a:xfrm>
          <a:prstGeom prst="rect">
            <a:avLst/>
          </a:prstGeom>
        </p:spPr>
        <p:txBody>
          <a:bodyPr wrap="none">
            <a:spAutoFit/>
          </a:bodyPr>
          <a:lstStyle/>
          <a:p>
            <a:pPr algn="ctr"/>
            <a:r>
              <a:rPr lang="en-US" sz="800" b="1" dirty="0">
                <a:solidFill>
                  <a:schemeClr val="accent1"/>
                </a:solidFill>
                <a:ea typeface="Cambria" panose="02040503050406030204" pitchFamily="18" charset="0"/>
              </a:rPr>
              <a:t>E-Commerce Platform</a:t>
            </a:r>
          </a:p>
        </p:txBody>
      </p:sp>
      <p:sp>
        <p:nvSpPr>
          <p:cNvPr id="19" name="TextBox 18">
            <a:extLst>
              <a:ext uri="{FF2B5EF4-FFF2-40B4-BE49-F238E27FC236}">
                <a16:creationId xmlns:a16="http://schemas.microsoft.com/office/drawing/2014/main" id="{2A60D618-2EB2-44BB-96A8-74D2348A4646}"/>
              </a:ext>
            </a:extLst>
          </p:cNvPr>
          <p:cNvSpPr txBox="1"/>
          <p:nvPr/>
        </p:nvSpPr>
        <p:spPr>
          <a:xfrm>
            <a:off x="1126461" y="2829233"/>
            <a:ext cx="1646096" cy="830997"/>
          </a:xfrm>
          <a:prstGeom prst="rect">
            <a:avLst/>
          </a:prstGeom>
          <a:noFill/>
        </p:spPr>
        <p:txBody>
          <a:bodyPr wrap="square">
            <a:spAutoFit/>
          </a:bodyPr>
          <a:lstStyle/>
          <a:p>
            <a:pPr algn="just"/>
            <a:r>
              <a:rPr lang="en-US" sz="800" dirty="0">
                <a:sym typeface="Roboto Slab"/>
              </a:rPr>
              <a:t>An e-fulfillment Center for Business in Supply Chain to provide a platform for Omni Channel Retailing consisting of Webpage, Online Platform, and Mobile Application.   </a:t>
            </a:r>
            <a:endParaRPr lang="en-US" sz="800" dirty="0"/>
          </a:p>
        </p:txBody>
      </p:sp>
      <p:sp>
        <p:nvSpPr>
          <p:cNvPr id="21" name="TextBox 20">
            <a:extLst>
              <a:ext uri="{FF2B5EF4-FFF2-40B4-BE49-F238E27FC236}">
                <a16:creationId xmlns:a16="http://schemas.microsoft.com/office/drawing/2014/main" id="{EE3FAE9F-93FD-4D92-B14B-B69ECA8C13B4}"/>
              </a:ext>
            </a:extLst>
          </p:cNvPr>
          <p:cNvSpPr txBox="1"/>
          <p:nvPr/>
        </p:nvSpPr>
        <p:spPr>
          <a:xfrm>
            <a:off x="1131023" y="3900997"/>
            <a:ext cx="1604590" cy="58477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
                <a:srgbClr val="0E1C30"/>
              </a:buClr>
              <a:buSzPts val="1400"/>
              <a:buFont typeface="Arial" panose="020B0604020202020204" pitchFamily="34" charset="0"/>
              <a:buChar char="•"/>
              <a:tabLst/>
              <a:defRPr/>
            </a:pPr>
            <a:r>
              <a:rPr kumimoji="0" lang="en-US" sz="800" b="0" i="0" u="none" strike="noStrike" kern="0" cap="none" spc="0" normalizeH="0" baseline="0" noProof="0" dirty="0">
                <a:ln>
                  <a:noFill/>
                </a:ln>
                <a:solidFill>
                  <a:srgbClr val="0E1C30"/>
                </a:solidFill>
                <a:effectLst/>
                <a:uLnTx/>
                <a:uFillTx/>
                <a:ea typeface="Cambria" panose="02040503050406030204" pitchFamily="18" charset="0"/>
                <a:sym typeface="Roboto Slab"/>
              </a:rPr>
              <a:t>Real-time</a:t>
            </a:r>
            <a:r>
              <a:rPr kumimoji="0" lang="en-US" sz="800" b="0" i="0" u="none" strike="noStrike" kern="0" cap="none" spc="0" normalizeH="0" noProof="0" dirty="0">
                <a:ln>
                  <a:noFill/>
                </a:ln>
                <a:solidFill>
                  <a:srgbClr val="0E1C30"/>
                </a:solidFill>
                <a:effectLst/>
                <a:uLnTx/>
                <a:uFillTx/>
                <a:ea typeface="Cambria" panose="02040503050406030204" pitchFamily="18" charset="0"/>
                <a:sym typeface="Roboto Slab"/>
              </a:rPr>
              <a:t> delivery tracking </a:t>
            </a:r>
          </a:p>
          <a:p>
            <a:pPr marL="171450" marR="0" lvl="0" indent="-171450" algn="l" defTabSz="914400" rtl="0" eaLnBrk="1" fontAlgn="auto" latinLnBrk="0" hangingPunct="1">
              <a:lnSpc>
                <a:spcPct val="100000"/>
              </a:lnSpc>
              <a:spcBef>
                <a:spcPts val="0"/>
              </a:spcBef>
              <a:spcAft>
                <a:spcPts val="0"/>
              </a:spcAft>
              <a:buClr>
                <a:srgbClr val="0E1C30"/>
              </a:buClr>
              <a:buSzPts val="1400"/>
              <a:buFont typeface="Arial" panose="020B0604020202020204" pitchFamily="34" charset="0"/>
              <a:buChar char="•"/>
              <a:tabLst/>
              <a:defRPr/>
            </a:pPr>
            <a:r>
              <a:rPr lang="en-US" sz="800" kern="0" baseline="0" dirty="0">
                <a:solidFill>
                  <a:srgbClr val="0E1C30"/>
                </a:solidFill>
                <a:ea typeface="Cambria" panose="02040503050406030204" pitchFamily="18" charset="0"/>
                <a:sym typeface="Roboto Slab"/>
              </a:rPr>
              <a:t>B2B complex portal</a:t>
            </a:r>
            <a:r>
              <a:rPr lang="en-US" sz="800" kern="0" dirty="0">
                <a:solidFill>
                  <a:srgbClr val="0E1C30"/>
                </a:solidFill>
                <a:ea typeface="Cambria" panose="02040503050406030204" pitchFamily="18" charset="0"/>
                <a:sym typeface="Roboto Slab"/>
              </a:rPr>
              <a:t> </a:t>
            </a:r>
          </a:p>
          <a:p>
            <a:pPr marL="171450" marR="0" lvl="0" indent="-171450" algn="l" defTabSz="914400" rtl="0" eaLnBrk="1" fontAlgn="auto" latinLnBrk="0" hangingPunct="1">
              <a:lnSpc>
                <a:spcPct val="100000"/>
              </a:lnSpc>
              <a:spcBef>
                <a:spcPts val="0"/>
              </a:spcBef>
              <a:spcAft>
                <a:spcPts val="0"/>
              </a:spcAft>
              <a:buClr>
                <a:srgbClr val="0E1C30"/>
              </a:buClr>
              <a:buSzPts val="1400"/>
              <a:buFont typeface="Arial" panose="020B0604020202020204" pitchFamily="34" charset="0"/>
              <a:buChar char="•"/>
              <a:tabLst/>
              <a:defRPr/>
            </a:pPr>
            <a:r>
              <a:rPr kumimoji="0" lang="en-US" sz="800" b="0" u="none" strike="noStrike" kern="0" cap="none" spc="0" normalizeH="0" baseline="0" noProof="0" dirty="0">
                <a:ln>
                  <a:noFill/>
                </a:ln>
                <a:solidFill>
                  <a:srgbClr val="0E1C30"/>
                </a:solidFill>
                <a:effectLst/>
                <a:uLnTx/>
                <a:uFillTx/>
                <a:ea typeface="Cambria" panose="02040503050406030204" pitchFamily="18" charset="0"/>
                <a:sym typeface="Roboto Slab"/>
              </a:rPr>
              <a:t>300</a:t>
            </a:r>
            <a:r>
              <a:rPr kumimoji="0" lang="en-US" sz="800" b="0" u="none" strike="noStrike" kern="0" cap="none" spc="0" normalizeH="0" noProof="0" dirty="0">
                <a:ln>
                  <a:noFill/>
                </a:ln>
                <a:solidFill>
                  <a:srgbClr val="0E1C30"/>
                </a:solidFill>
                <a:effectLst/>
                <a:uLnTx/>
                <a:uFillTx/>
                <a:ea typeface="Cambria" panose="02040503050406030204" pitchFamily="18" charset="0"/>
                <a:sym typeface="Roboto Slab"/>
              </a:rPr>
              <a:t> merchants, providers, 40 thousands SKU</a:t>
            </a:r>
            <a:endParaRPr kumimoji="0" lang="en-US" sz="800" b="0" u="none" strike="noStrike" kern="0" cap="none" spc="0" normalizeH="0" baseline="0" noProof="0" dirty="0">
              <a:ln>
                <a:noFill/>
              </a:ln>
              <a:solidFill>
                <a:srgbClr val="0E1C30"/>
              </a:solidFill>
              <a:effectLst/>
              <a:uLnTx/>
              <a:uFillTx/>
              <a:ea typeface="Cambria" panose="02040503050406030204" pitchFamily="18" charset="0"/>
              <a:sym typeface="Roboto Slab"/>
            </a:endParaRPr>
          </a:p>
        </p:txBody>
      </p:sp>
      <p:sp>
        <p:nvSpPr>
          <p:cNvPr id="22" name="Rectangle 21">
            <a:extLst>
              <a:ext uri="{FF2B5EF4-FFF2-40B4-BE49-F238E27FC236}">
                <a16:creationId xmlns:a16="http://schemas.microsoft.com/office/drawing/2014/main" id="{916C8BDE-52FD-4D9A-8F05-74C4AAE299E7}"/>
              </a:ext>
            </a:extLst>
          </p:cNvPr>
          <p:cNvSpPr/>
          <p:nvPr/>
        </p:nvSpPr>
        <p:spPr>
          <a:xfrm>
            <a:off x="3054640" y="2517144"/>
            <a:ext cx="1619354" cy="215444"/>
          </a:xfrm>
          <a:prstGeom prst="rect">
            <a:avLst/>
          </a:prstGeom>
        </p:spPr>
        <p:txBody>
          <a:bodyPr wrap="none">
            <a:spAutoFit/>
          </a:bodyPr>
          <a:lstStyle/>
          <a:p>
            <a:pPr algn="ctr"/>
            <a:r>
              <a:rPr lang="en-US" sz="800" b="1" dirty="0">
                <a:solidFill>
                  <a:schemeClr val="accent1"/>
                </a:solidFill>
                <a:ea typeface="Cambria" panose="02040503050406030204" pitchFamily="18" charset="0"/>
              </a:rPr>
              <a:t>Mobile/E-Commerce Platform</a:t>
            </a:r>
          </a:p>
        </p:txBody>
      </p:sp>
      <p:sp>
        <p:nvSpPr>
          <p:cNvPr id="23" name="TextBox 22">
            <a:extLst>
              <a:ext uri="{FF2B5EF4-FFF2-40B4-BE49-F238E27FC236}">
                <a16:creationId xmlns:a16="http://schemas.microsoft.com/office/drawing/2014/main" id="{A1EB5A25-216C-4E33-B375-EA39DFE54390}"/>
              </a:ext>
            </a:extLst>
          </p:cNvPr>
          <p:cNvSpPr txBox="1"/>
          <p:nvPr/>
        </p:nvSpPr>
        <p:spPr>
          <a:xfrm>
            <a:off x="3133855" y="2822200"/>
            <a:ext cx="1538478" cy="954107"/>
          </a:xfrm>
          <a:prstGeom prst="rect">
            <a:avLst/>
          </a:prstGeom>
          <a:noFill/>
        </p:spPr>
        <p:txBody>
          <a:bodyPr wrap="square">
            <a:spAutoFit/>
          </a:bodyPr>
          <a:lstStyle/>
          <a:p>
            <a:pPr algn="just"/>
            <a:r>
              <a:rPr lang="en-US" sz="800" dirty="0">
                <a:sym typeface="Roboto Slab"/>
              </a:rPr>
              <a:t>A Loyalty mobile app system where customers can search and buy products online from AEON. Customers can also search for events, using accumulate points for gift exchange etc.</a:t>
            </a:r>
          </a:p>
        </p:txBody>
      </p:sp>
      <p:sp>
        <p:nvSpPr>
          <p:cNvPr id="24" name="TextBox 23">
            <a:extLst>
              <a:ext uri="{FF2B5EF4-FFF2-40B4-BE49-F238E27FC236}">
                <a16:creationId xmlns:a16="http://schemas.microsoft.com/office/drawing/2014/main" id="{28C1467E-5142-4D01-A765-3E0F08D78571}"/>
              </a:ext>
            </a:extLst>
          </p:cNvPr>
          <p:cNvSpPr txBox="1"/>
          <p:nvPr/>
        </p:nvSpPr>
        <p:spPr>
          <a:xfrm>
            <a:off x="3098409" y="3928622"/>
            <a:ext cx="1604590" cy="830997"/>
          </a:xfrm>
          <a:prstGeom prst="rect">
            <a:avLst/>
          </a:prstGeom>
          <a:noFill/>
        </p:spPr>
        <p:txBody>
          <a:bodyPr wrap="square">
            <a:spAutoFit/>
          </a:bodyPr>
          <a:lstStyle/>
          <a:p>
            <a:pPr marL="171450" indent="-171450" eaLnBrk="1" fontAlgn="auto" hangingPunct="1">
              <a:spcBef>
                <a:spcPts val="0"/>
              </a:spcBef>
              <a:spcAft>
                <a:spcPts val="0"/>
              </a:spcAft>
              <a:buClr>
                <a:srgbClr val="0E1C30"/>
              </a:buClr>
              <a:buSzPts val="1400"/>
              <a:buFont typeface="Arial" panose="020B0604020202020204" pitchFamily="34" charset="0"/>
              <a:buChar char="•"/>
              <a:defRPr/>
            </a:pPr>
            <a:r>
              <a:rPr lang="en-US" sz="800" kern="0" dirty="0">
                <a:solidFill>
                  <a:srgbClr val="0E1C30"/>
                </a:solidFill>
                <a:ea typeface="Cambria" panose="02040503050406030204" pitchFamily="18" charset="0"/>
                <a:sym typeface="Roboto Slab"/>
              </a:rPr>
              <a:t>High Traffic Mobile Solution </a:t>
            </a:r>
          </a:p>
          <a:p>
            <a:pPr marL="171450" indent="-171450" eaLnBrk="1" fontAlgn="auto" hangingPunct="1">
              <a:spcBef>
                <a:spcPts val="0"/>
              </a:spcBef>
              <a:spcAft>
                <a:spcPts val="0"/>
              </a:spcAft>
              <a:buClr>
                <a:srgbClr val="0E1C30"/>
              </a:buClr>
              <a:buSzPts val="1400"/>
              <a:buFont typeface="Arial" panose="020B0604020202020204" pitchFamily="34" charset="0"/>
              <a:buChar char="•"/>
              <a:defRPr/>
            </a:pPr>
            <a:r>
              <a:rPr lang="en-US" sz="800" kern="0" dirty="0">
                <a:solidFill>
                  <a:srgbClr val="0E1C30"/>
                </a:solidFill>
                <a:ea typeface="Cambria" panose="02040503050406030204" pitchFamily="18" charset="0"/>
                <a:sym typeface="Roboto Slab"/>
              </a:rPr>
              <a:t>Integrated/synced with Core-Retail</a:t>
            </a:r>
          </a:p>
          <a:p>
            <a:pPr marL="171450" indent="-171450" eaLnBrk="1" fontAlgn="auto" hangingPunct="1">
              <a:spcBef>
                <a:spcPts val="0"/>
              </a:spcBef>
              <a:spcAft>
                <a:spcPts val="0"/>
              </a:spcAft>
              <a:buClr>
                <a:srgbClr val="0E1C30"/>
              </a:buClr>
              <a:buSzPts val="1400"/>
              <a:buFont typeface="Arial" panose="020B0604020202020204" pitchFamily="34" charset="0"/>
              <a:buChar char="•"/>
              <a:defRPr/>
            </a:pPr>
            <a:r>
              <a:rPr lang="en-US" sz="800" kern="0" dirty="0">
                <a:solidFill>
                  <a:srgbClr val="0E1C30"/>
                </a:solidFill>
                <a:ea typeface="Cambria" panose="02040503050406030204" pitchFamily="18" charset="0"/>
                <a:sym typeface="Roboto Slab"/>
              </a:rPr>
              <a:t>Integrate with 10 payment gateways, e-wallets, etc.</a:t>
            </a:r>
          </a:p>
          <a:p>
            <a:pPr marL="171450" indent="-171450" eaLnBrk="1" fontAlgn="auto" hangingPunct="1">
              <a:spcBef>
                <a:spcPts val="0"/>
              </a:spcBef>
              <a:spcAft>
                <a:spcPts val="0"/>
              </a:spcAft>
              <a:buClr>
                <a:srgbClr val="0E1C30"/>
              </a:buClr>
              <a:buSzPts val="1400"/>
              <a:buFont typeface="Arial" panose="020B0604020202020204" pitchFamily="34" charset="0"/>
              <a:buChar char="•"/>
              <a:defRPr/>
            </a:pPr>
            <a:r>
              <a:rPr lang="en-US" sz="800" kern="0" dirty="0">
                <a:solidFill>
                  <a:srgbClr val="0E1C30"/>
                </a:solidFill>
                <a:ea typeface="Cambria" panose="02040503050406030204" pitchFamily="18" charset="0"/>
                <a:sym typeface="Roboto Slab"/>
              </a:rPr>
              <a:t>Manage 30K SKU</a:t>
            </a:r>
          </a:p>
        </p:txBody>
      </p:sp>
      <p:sp>
        <p:nvSpPr>
          <p:cNvPr id="25" name="TextBox 24">
            <a:extLst>
              <a:ext uri="{FF2B5EF4-FFF2-40B4-BE49-F238E27FC236}">
                <a16:creationId xmlns:a16="http://schemas.microsoft.com/office/drawing/2014/main" id="{C2C88FF4-4031-4128-9DAC-40E8E05A83F8}"/>
              </a:ext>
            </a:extLst>
          </p:cNvPr>
          <p:cNvSpPr txBox="1"/>
          <p:nvPr/>
        </p:nvSpPr>
        <p:spPr>
          <a:xfrm>
            <a:off x="5038007" y="2846829"/>
            <a:ext cx="1680210" cy="584775"/>
          </a:xfrm>
          <a:prstGeom prst="rect">
            <a:avLst/>
          </a:prstGeom>
          <a:noFill/>
        </p:spPr>
        <p:txBody>
          <a:bodyPr wrap="square">
            <a:spAutoFit/>
          </a:bodyPr>
          <a:lstStyle/>
          <a:p>
            <a:pPr algn="just"/>
            <a:r>
              <a:rPr lang="en-US" sz="800" dirty="0">
                <a:sym typeface="Roboto Slab"/>
              </a:rPr>
              <a:t>An online air ticket, hotel and tour booking system integrated with travel information for Vietnamese tourists.</a:t>
            </a:r>
          </a:p>
        </p:txBody>
      </p:sp>
      <p:sp>
        <p:nvSpPr>
          <p:cNvPr id="26" name="Rectangle 25">
            <a:extLst>
              <a:ext uri="{FF2B5EF4-FFF2-40B4-BE49-F238E27FC236}">
                <a16:creationId xmlns:a16="http://schemas.microsoft.com/office/drawing/2014/main" id="{2B979C40-2C98-4C21-B071-10CEDBC66E07}"/>
              </a:ext>
            </a:extLst>
          </p:cNvPr>
          <p:cNvSpPr/>
          <p:nvPr/>
        </p:nvSpPr>
        <p:spPr>
          <a:xfrm>
            <a:off x="5142122" y="2499742"/>
            <a:ext cx="1374094" cy="215444"/>
          </a:xfrm>
          <a:prstGeom prst="rect">
            <a:avLst/>
          </a:prstGeom>
        </p:spPr>
        <p:txBody>
          <a:bodyPr wrap="none">
            <a:spAutoFit/>
          </a:bodyPr>
          <a:lstStyle/>
          <a:p>
            <a:pPr algn="ctr"/>
            <a:r>
              <a:rPr lang="en-US" sz="800" b="1" dirty="0">
                <a:solidFill>
                  <a:schemeClr val="accent1"/>
                </a:solidFill>
                <a:ea typeface="Cambria" panose="02040503050406030204" pitchFamily="18" charset="0"/>
              </a:rPr>
              <a:t>Travel Booking Platform</a:t>
            </a:r>
          </a:p>
        </p:txBody>
      </p:sp>
      <p:sp>
        <p:nvSpPr>
          <p:cNvPr id="30" name="TextBox 29">
            <a:extLst>
              <a:ext uri="{FF2B5EF4-FFF2-40B4-BE49-F238E27FC236}">
                <a16:creationId xmlns:a16="http://schemas.microsoft.com/office/drawing/2014/main" id="{FA673D48-50DB-40F3-9BD4-69E538FC73A1}"/>
              </a:ext>
            </a:extLst>
          </p:cNvPr>
          <p:cNvSpPr txBox="1"/>
          <p:nvPr/>
        </p:nvSpPr>
        <p:spPr>
          <a:xfrm>
            <a:off x="5113627" y="3930417"/>
            <a:ext cx="1604590" cy="584775"/>
          </a:xfrm>
          <a:prstGeom prst="rect">
            <a:avLst/>
          </a:prstGeom>
          <a:noFill/>
        </p:spPr>
        <p:txBody>
          <a:bodyPr wrap="square">
            <a:spAutoFit/>
          </a:bodyPr>
          <a:lstStyle/>
          <a:p>
            <a:pPr marL="171450" marR="0" lvl="0" indent="-171450" defTabSz="914400" eaLnBrk="1" fontAlgn="auto" latinLnBrk="0" hangingPunct="1">
              <a:lnSpc>
                <a:spcPct val="100000"/>
              </a:lnSpc>
              <a:spcBef>
                <a:spcPts val="0"/>
              </a:spcBef>
              <a:spcAft>
                <a:spcPts val="0"/>
              </a:spcAft>
              <a:buClr>
                <a:srgbClr val="0E1C30"/>
              </a:buClr>
              <a:buSzPts val="1400"/>
              <a:buFont typeface="Arial" panose="020B0604020202020204" pitchFamily="34" charset="0"/>
              <a:buChar char="•"/>
              <a:tabLst/>
              <a:defRPr/>
            </a:pPr>
            <a:r>
              <a:rPr lang="en-US" sz="800" kern="0" dirty="0">
                <a:solidFill>
                  <a:srgbClr val="0E1C30"/>
                </a:solidFill>
                <a:ea typeface="Cambria" panose="02040503050406030204" pitchFamily="18" charset="0"/>
                <a:sym typeface="Roboto Slab"/>
              </a:rPr>
              <a:t>Real-time integration with Flight &amp; Hotel booking systems</a:t>
            </a:r>
          </a:p>
          <a:p>
            <a:pPr marL="171450" marR="0" lvl="0" indent="-171450" defTabSz="914400" eaLnBrk="1" fontAlgn="auto" latinLnBrk="0" hangingPunct="1">
              <a:lnSpc>
                <a:spcPct val="100000"/>
              </a:lnSpc>
              <a:spcBef>
                <a:spcPts val="0"/>
              </a:spcBef>
              <a:spcAft>
                <a:spcPts val="0"/>
              </a:spcAft>
              <a:buClr>
                <a:srgbClr val="0E1C30"/>
              </a:buClr>
              <a:buSzPts val="1400"/>
              <a:buFont typeface="Arial" panose="020B0604020202020204" pitchFamily="34" charset="0"/>
              <a:buChar char="•"/>
              <a:tabLst/>
              <a:defRPr/>
            </a:pPr>
            <a:r>
              <a:rPr lang="en-US" sz="800" kern="0" dirty="0">
                <a:solidFill>
                  <a:srgbClr val="0E1C30"/>
                </a:solidFill>
                <a:ea typeface="Cambria" panose="02040503050406030204" pitchFamily="18" charset="0"/>
                <a:sym typeface="Roboto Slab"/>
              </a:rPr>
              <a:t>High Traffic UGC portal  </a:t>
            </a:r>
          </a:p>
        </p:txBody>
      </p:sp>
      <p:sp>
        <p:nvSpPr>
          <p:cNvPr id="31" name="TextBox 30">
            <a:extLst>
              <a:ext uri="{FF2B5EF4-FFF2-40B4-BE49-F238E27FC236}">
                <a16:creationId xmlns:a16="http://schemas.microsoft.com/office/drawing/2014/main" id="{B8862D64-737D-4FC0-A512-7E5156E7E5FD}"/>
              </a:ext>
            </a:extLst>
          </p:cNvPr>
          <p:cNvSpPr txBox="1"/>
          <p:nvPr/>
        </p:nvSpPr>
        <p:spPr>
          <a:xfrm>
            <a:off x="7092280" y="3939902"/>
            <a:ext cx="1604590" cy="954107"/>
          </a:xfrm>
          <a:prstGeom prst="rect">
            <a:avLst/>
          </a:prstGeom>
          <a:noFill/>
        </p:spPr>
        <p:txBody>
          <a:bodyPr wrap="square">
            <a:spAutoFit/>
          </a:bodyPr>
          <a:lstStyle/>
          <a:p>
            <a:pPr marL="171450" indent="-171450" eaLnBrk="1" fontAlgn="auto" hangingPunct="1">
              <a:spcBef>
                <a:spcPts val="0"/>
              </a:spcBef>
              <a:spcAft>
                <a:spcPts val="0"/>
              </a:spcAft>
              <a:buClr>
                <a:srgbClr val="0E1C30"/>
              </a:buClr>
              <a:buSzPts val="1400"/>
              <a:buFont typeface="Arial" panose="020B0604020202020204" pitchFamily="34" charset="0"/>
              <a:buChar char="•"/>
              <a:defRPr/>
            </a:pPr>
            <a:r>
              <a:rPr lang="en-US" sz="800" kern="0" dirty="0">
                <a:solidFill>
                  <a:srgbClr val="0E1C30"/>
                </a:solidFill>
                <a:ea typeface="Cambria" panose="02040503050406030204" pitchFamily="18" charset="0"/>
                <a:sym typeface="Roboto Slab"/>
              </a:rPr>
              <a:t>Vast customization ecommerce portal based on </a:t>
            </a:r>
            <a:r>
              <a:rPr lang="en-US" sz="800" kern="0" dirty="0" err="1">
                <a:solidFill>
                  <a:srgbClr val="0E1C30"/>
                </a:solidFill>
                <a:ea typeface="Cambria" panose="02040503050406030204" pitchFamily="18" charset="0"/>
                <a:sym typeface="Roboto Slab"/>
              </a:rPr>
              <a:t>Magento</a:t>
            </a:r>
            <a:r>
              <a:rPr lang="en-US" sz="800" kern="0" dirty="0">
                <a:solidFill>
                  <a:srgbClr val="0E1C30"/>
                </a:solidFill>
                <a:ea typeface="Cambria" panose="02040503050406030204" pitchFamily="18" charset="0"/>
                <a:sym typeface="Roboto Slab"/>
              </a:rPr>
              <a:t>. </a:t>
            </a:r>
          </a:p>
          <a:p>
            <a:pPr marL="171450" indent="-171450" eaLnBrk="1" fontAlgn="auto" hangingPunct="1">
              <a:spcBef>
                <a:spcPts val="0"/>
              </a:spcBef>
              <a:spcAft>
                <a:spcPts val="0"/>
              </a:spcAft>
              <a:buClr>
                <a:srgbClr val="0E1C30"/>
              </a:buClr>
              <a:buSzPts val="1400"/>
              <a:buFont typeface="Arial" panose="020B0604020202020204" pitchFamily="34" charset="0"/>
              <a:buChar char="•"/>
              <a:defRPr/>
            </a:pPr>
            <a:r>
              <a:rPr lang="en-US" sz="800" kern="0" dirty="0">
                <a:solidFill>
                  <a:srgbClr val="0E1C30"/>
                </a:solidFill>
                <a:ea typeface="Cambria" panose="02040503050406030204" pitchFamily="18" charset="0"/>
                <a:sym typeface="Roboto Slab"/>
              </a:rPr>
              <a:t>Integrate with many 3rd parties: inventory, delivery, payment gateway </a:t>
            </a:r>
          </a:p>
          <a:p>
            <a:pPr marL="171450" indent="-171450" eaLnBrk="1" fontAlgn="auto" hangingPunct="1">
              <a:spcBef>
                <a:spcPts val="0"/>
              </a:spcBef>
              <a:spcAft>
                <a:spcPts val="0"/>
              </a:spcAft>
              <a:buClr>
                <a:srgbClr val="0E1C30"/>
              </a:buClr>
              <a:buSzPts val="1400"/>
              <a:buFont typeface="Arial" panose="020B0604020202020204" pitchFamily="34" charset="0"/>
              <a:buChar char="•"/>
              <a:defRPr/>
            </a:pPr>
            <a:r>
              <a:rPr lang="en-US" sz="800" kern="0" dirty="0">
                <a:solidFill>
                  <a:srgbClr val="0E1C30"/>
                </a:solidFill>
                <a:ea typeface="Cambria" panose="02040503050406030204" pitchFamily="18" charset="0"/>
                <a:sym typeface="Roboto Slab"/>
              </a:rPr>
              <a:t>Very complex portal</a:t>
            </a:r>
          </a:p>
        </p:txBody>
      </p:sp>
      <p:sp>
        <p:nvSpPr>
          <p:cNvPr id="32" name="Rectangle 31">
            <a:extLst>
              <a:ext uri="{FF2B5EF4-FFF2-40B4-BE49-F238E27FC236}">
                <a16:creationId xmlns:a16="http://schemas.microsoft.com/office/drawing/2014/main" id="{EEAAC615-B700-47ED-8926-CBBB94C22120}"/>
              </a:ext>
            </a:extLst>
          </p:cNvPr>
          <p:cNvSpPr/>
          <p:nvPr/>
        </p:nvSpPr>
        <p:spPr>
          <a:xfrm>
            <a:off x="7278762" y="2499742"/>
            <a:ext cx="1265091" cy="215444"/>
          </a:xfrm>
          <a:prstGeom prst="rect">
            <a:avLst/>
          </a:prstGeom>
        </p:spPr>
        <p:txBody>
          <a:bodyPr wrap="none">
            <a:spAutoFit/>
          </a:bodyPr>
          <a:lstStyle/>
          <a:p>
            <a:pPr algn="ctr"/>
            <a:r>
              <a:rPr lang="en-US" sz="800" b="1" dirty="0">
                <a:solidFill>
                  <a:schemeClr val="accent1"/>
                </a:solidFill>
                <a:ea typeface="Cambria" panose="02040503050406030204" pitchFamily="18" charset="0"/>
              </a:rPr>
              <a:t>E-Commerce Platform</a:t>
            </a:r>
          </a:p>
        </p:txBody>
      </p:sp>
      <p:sp>
        <p:nvSpPr>
          <p:cNvPr id="33" name="TextBox 32">
            <a:extLst>
              <a:ext uri="{FF2B5EF4-FFF2-40B4-BE49-F238E27FC236}">
                <a16:creationId xmlns:a16="http://schemas.microsoft.com/office/drawing/2014/main" id="{35C868A0-935B-4DBB-8080-96769015D4BE}"/>
              </a:ext>
            </a:extLst>
          </p:cNvPr>
          <p:cNvSpPr txBox="1"/>
          <p:nvPr/>
        </p:nvSpPr>
        <p:spPr>
          <a:xfrm>
            <a:off x="7061273" y="2841665"/>
            <a:ext cx="1718681" cy="830997"/>
          </a:xfrm>
          <a:prstGeom prst="rect">
            <a:avLst/>
          </a:prstGeom>
          <a:noFill/>
        </p:spPr>
        <p:txBody>
          <a:bodyPr wrap="square">
            <a:spAutoFit/>
          </a:bodyPr>
          <a:lstStyle/>
          <a:p>
            <a:pPr algn="just"/>
            <a:r>
              <a:rPr lang="en-US" sz="800" dirty="0">
                <a:sym typeface="Roboto Slab"/>
              </a:rPr>
              <a:t>An e-commerce website of Takashimaya a well-known company in Japan with more than 180 years of development history in the business of high-end shopping malls </a:t>
            </a:r>
          </a:p>
        </p:txBody>
      </p:sp>
      <p:sp>
        <p:nvSpPr>
          <p:cNvPr id="34" name="TextBox 33">
            <a:extLst>
              <a:ext uri="{FF2B5EF4-FFF2-40B4-BE49-F238E27FC236}">
                <a16:creationId xmlns:a16="http://schemas.microsoft.com/office/drawing/2014/main" id="{EA441D3E-8503-4E97-B012-59C526850F3F}"/>
              </a:ext>
            </a:extLst>
          </p:cNvPr>
          <p:cNvSpPr txBox="1"/>
          <p:nvPr/>
        </p:nvSpPr>
        <p:spPr>
          <a:xfrm>
            <a:off x="94676" y="3054633"/>
            <a:ext cx="936104" cy="246221"/>
          </a:xfrm>
          <a:prstGeom prst="rect">
            <a:avLst/>
          </a:prstGeom>
          <a:noFill/>
        </p:spPr>
        <p:txBody>
          <a:bodyPr wrap="square" rtlCol="0">
            <a:spAutoFit/>
          </a:bodyPr>
          <a:lstStyle/>
          <a:p>
            <a:r>
              <a:rPr lang="en-US" sz="1000" b="1" dirty="0"/>
              <a:t>Description</a:t>
            </a:r>
          </a:p>
        </p:txBody>
      </p:sp>
      <p:sp>
        <p:nvSpPr>
          <p:cNvPr id="35" name="TextBox 34">
            <a:extLst>
              <a:ext uri="{FF2B5EF4-FFF2-40B4-BE49-F238E27FC236}">
                <a16:creationId xmlns:a16="http://schemas.microsoft.com/office/drawing/2014/main" id="{F42BCB67-C09F-4818-8B8F-C5D6FAFA8060}"/>
              </a:ext>
            </a:extLst>
          </p:cNvPr>
          <p:cNvSpPr txBox="1"/>
          <p:nvPr/>
        </p:nvSpPr>
        <p:spPr>
          <a:xfrm>
            <a:off x="81848" y="3900997"/>
            <a:ext cx="1085789" cy="400110"/>
          </a:xfrm>
          <a:prstGeom prst="rect">
            <a:avLst/>
          </a:prstGeom>
          <a:noFill/>
        </p:spPr>
        <p:txBody>
          <a:bodyPr wrap="square" rtlCol="0">
            <a:spAutoFit/>
          </a:bodyPr>
          <a:lstStyle/>
          <a:p>
            <a:r>
              <a:rPr lang="en-US" sz="1000" b="1" dirty="0"/>
              <a:t>Technical challenges </a:t>
            </a:r>
          </a:p>
        </p:txBody>
      </p:sp>
      <p:cxnSp>
        <p:nvCxnSpPr>
          <p:cNvPr id="36" name="Straight Connector 35">
            <a:extLst>
              <a:ext uri="{FF2B5EF4-FFF2-40B4-BE49-F238E27FC236}">
                <a16:creationId xmlns:a16="http://schemas.microsoft.com/office/drawing/2014/main" id="{B0D053B8-5A4F-4722-A476-179EEB2C1534}"/>
              </a:ext>
            </a:extLst>
          </p:cNvPr>
          <p:cNvCxnSpPr>
            <a:cxnSpLocks/>
          </p:cNvCxnSpPr>
          <p:nvPr/>
        </p:nvCxnSpPr>
        <p:spPr>
          <a:xfrm>
            <a:off x="290141" y="2758214"/>
            <a:ext cx="8284914"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2432350-901A-4B70-A8DF-C4F9EF553AB3}"/>
              </a:ext>
            </a:extLst>
          </p:cNvPr>
          <p:cNvCxnSpPr>
            <a:cxnSpLocks/>
          </p:cNvCxnSpPr>
          <p:nvPr/>
        </p:nvCxnSpPr>
        <p:spPr>
          <a:xfrm flipV="1">
            <a:off x="1043608" y="2427734"/>
            <a:ext cx="0" cy="252028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8EE0A7A-C60D-4A05-A2FC-2DE47048B989}"/>
              </a:ext>
            </a:extLst>
          </p:cNvPr>
          <p:cNvCxnSpPr>
            <a:cxnSpLocks/>
          </p:cNvCxnSpPr>
          <p:nvPr/>
        </p:nvCxnSpPr>
        <p:spPr>
          <a:xfrm>
            <a:off x="314838" y="3769890"/>
            <a:ext cx="8284914"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23B6150-1A18-4725-BDBF-462A5DB780CF}"/>
              </a:ext>
            </a:extLst>
          </p:cNvPr>
          <p:cNvCxnSpPr>
            <a:cxnSpLocks/>
          </p:cNvCxnSpPr>
          <p:nvPr/>
        </p:nvCxnSpPr>
        <p:spPr>
          <a:xfrm flipV="1">
            <a:off x="2915816" y="2355726"/>
            <a:ext cx="0" cy="2592288"/>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AE5E486-332D-4B2C-9A73-32F636F68CA1}"/>
              </a:ext>
            </a:extLst>
          </p:cNvPr>
          <p:cNvCxnSpPr>
            <a:cxnSpLocks/>
          </p:cNvCxnSpPr>
          <p:nvPr/>
        </p:nvCxnSpPr>
        <p:spPr>
          <a:xfrm flipV="1">
            <a:off x="4860032" y="2355726"/>
            <a:ext cx="0" cy="2592288"/>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734106-C676-4B70-8B68-9D04AF8BEF4B}"/>
              </a:ext>
            </a:extLst>
          </p:cNvPr>
          <p:cNvCxnSpPr>
            <a:cxnSpLocks/>
          </p:cNvCxnSpPr>
          <p:nvPr/>
        </p:nvCxnSpPr>
        <p:spPr>
          <a:xfrm flipV="1">
            <a:off x="6876256" y="2321190"/>
            <a:ext cx="0" cy="2626825"/>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43" name="Text Placeholder 1">
            <a:extLst>
              <a:ext uri="{FF2B5EF4-FFF2-40B4-BE49-F238E27FC236}">
                <a16:creationId xmlns:a16="http://schemas.microsoft.com/office/drawing/2014/main" id="{10988C56-DC60-4A1B-BF91-CB7510A58F4A}"/>
              </a:ext>
            </a:extLst>
          </p:cNvPr>
          <p:cNvSpPr txBox="1">
            <a:spLocks/>
          </p:cNvSpPr>
          <p:nvPr/>
        </p:nvSpPr>
        <p:spPr bwMode="auto">
          <a:xfrm>
            <a:off x="1965290" y="152013"/>
            <a:ext cx="7143214"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Arial" charset="0"/>
              </a:defRPr>
            </a:lvl1pPr>
            <a:lvl2pPr marL="742950" indent="-285750" algn="l" rtl="0" eaLnBrk="0" fontAlgn="base" hangingPunct="0">
              <a:spcBef>
                <a:spcPct val="20000"/>
              </a:spcBef>
              <a:spcAft>
                <a:spcPct val="0"/>
              </a:spcAft>
              <a:buChar char="–"/>
              <a:defRPr sz="2800">
                <a:solidFill>
                  <a:schemeClr val="tx1"/>
                </a:solidFill>
                <a:latin typeface="Arial" charset="0"/>
              </a:defRPr>
            </a:lvl2pPr>
            <a:lvl3pPr marL="1143000" indent="-228600" algn="l" rtl="0" eaLnBrk="0" fontAlgn="base" hangingPunct="0">
              <a:spcBef>
                <a:spcPct val="20000"/>
              </a:spcBef>
              <a:spcAft>
                <a:spcPct val="0"/>
              </a:spcAft>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eaLnBrk="0" fontAlgn="base" hangingPunct="0">
              <a:spcBef>
                <a:spcPct val="20000"/>
              </a:spcBef>
              <a:spcAft>
                <a:spcPct val="0"/>
              </a:spcAft>
              <a:buChar char="»"/>
              <a:defRPr sz="2000">
                <a:solidFill>
                  <a:schemeClr val="tx1"/>
                </a:solidFill>
                <a:latin typeface="Arial" charset="0"/>
              </a:defRPr>
            </a:lvl6pPr>
            <a:lvl7pPr marL="2971800" indent="-228600" algn="l" rtl="0" eaLnBrk="0" fontAlgn="base" hangingPunct="0">
              <a:spcBef>
                <a:spcPct val="20000"/>
              </a:spcBef>
              <a:spcAft>
                <a:spcPct val="0"/>
              </a:spcAft>
              <a:buChar char="»"/>
              <a:defRPr sz="2000">
                <a:solidFill>
                  <a:schemeClr val="tx1"/>
                </a:solidFill>
                <a:latin typeface="Arial" charset="0"/>
              </a:defRPr>
            </a:lvl7pPr>
            <a:lvl8pPr marL="3429000" indent="-228600" algn="l" rtl="0" eaLnBrk="0" fontAlgn="base" hangingPunct="0">
              <a:spcBef>
                <a:spcPct val="20000"/>
              </a:spcBef>
              <a:spcAft>
                <a:spcPct val="0"/>
              </a:spcAft>
              <a:buChar char="»"/>
              <a:defRPr sz="2000">
                <a:solidFill>
                  <a:schemeClr val="tx1"/>
                </a:solidFill>
                <a:latin typeface="Arial" charset="0"/>
              </a:defRPr>
            </a:lvl8pPr>
            <a:lvl9pPr marL="3886200" indent="-228600" algn="l" rtl="0" eaLnBrk="0" fontAlgn="base" hangingPunct="0">
              <a:spcBef>
                <a:spcPct val="20000"/>
              </a:spcBef>
              <a:spcAft>
                <a:spcPct val="0"/>
              </a:spcAft>
              <a:buChar char="»"/>
              <a:defRPr sz="2000">
                <a:solidFill>
                  <a:schemeClr val="tx1"/>
                </a:solidFill>
                <a:latin typeface="Arial" charset="0"/>
              </a:defRPr>
            </a:lvl9pPr>
          </a:lstStyle>
          <a:p>
            <a:pPr marL="0" indent="0" algn="r">
              <a:buFontTx/>
              <a:buNone/>
              <a:defRPr/>
            </a:pPr>
            <a:r>
              <a:rPr lang="en-US" sz="2400" b="1" kern="0" dirty="0">
                <a:latin typeface="Arial" panose="020B0604020202020204" pitchFamily="34" charset="0"/>
                <a:ea typeface="Cambria" panose="02040503050406030204" pitchFamily="18" charset="0"/>
              </a:rPr>
              <a:t>Case Studies</a:t>
            </a:r>
          </a:p>
        </p:txBody>
      </p:sp>
    </p:spTree>
    <p:extLst>
      <p:ext uri="{BB962C8B-B14F-4D97-AF65-F5344CB8AC3E}">
        <p14:creationId xmlns:p14="http://schemas.microsoft.com/office/powerpoint/2010/main" val="10242020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LongProperties xmlns="http://schemas.microsoft.com/office/2006/metadata/long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4ECAEDDBB2BEF4992B88F30B077E65B" ma:contentTypeVersion="4" ma:contentTypeDescription="Create a new document." ma:contentTypeScope="" ma:versionID="5021d967820eaabe8dc6013cb06b77f4">
  <xsd:schema xmlns:xsd="http://www.w3.org/2001/XMLSchema" xmlns:p="http://schemas.microsoft.com/office/2006/metadata/properties" xmlns:ns2="2f0e331f-7fe6-4b32-9dae-6dce8377ed3f" targetNamespace="http://schemas.microsoft.com/office/2006/metadata/properties" ma:root="true" ma:fieldsID="e24e8c7dc5d18224cab25be7da5ac8a4" ns2:_="">
    <xsd:import namespace="2f0e331f-7fe6-4b32-9dae-6dce8377ed3f"/>
    <xsd:element name="properties">
      <xsd:complexType>
        <xsd:sequence>
          <xsd:element name="documentManagement">
            <xsd:complexType>
              <xsd:all>
                <xsd:element ref="ns2:M_x00e3__x0020_t_x00e0_i_x0020_li_x1ec7_u" minOccurs="0"/>
                <xsd:element ref="ns2:Ph_x00e2_n_x0020_lo_x1ea1_i" minOccurs="0"/>
                <xsd:element ref="ns2:Ghi_x0020_ch_x00fa_" minOccurs="0"/>
                <xsd:element ref="ns2:Ng_x00e0_y_x0020_hi_x1ec7_u_x0020_l_x1ef1_c" minOccurs="0"/>
              </xsd:all>
            </xsd:complexType>
          </xsd:element>
        </xsd:sequence>
      </xsd:complexType>
    </xsd:element>
  </xsd:schema>
  <xsd:schema xmlns:xsd="http://www.w3.org/2001/XMLSchema" xmlns:dms="http://schemas.microsoft.com/office/2006/documentManagement/types" targetNamespace="2f0e331f-7fe6-4b32-9dae-6dce8377ed3f" elementFormDefault="qualified">
    <xsd:import namespace="http://schemas.microsoft.com/office/2006/documentManagement/types"/>
    <xsd:element name="M_x00e3__x0020_t_x00e0_i_x0020_li_x1ec7_u" ma:index="8" nillable="true" ma:displayName="Phiên bản" ma:internalName="M_x00e3__x0020_t_x00e0_i_x0020_li_x1ec7_u">
      <xsd:simpleType>
        <xsd:restriction base="dms:Text">
          <xsd:maxLength value="255"/>
        </xsd:restriction>
      </xsd:simpleType>
    </xsd:element>
    <xsd:element name="Ph_x00e2_n_x0020_lo_x1ea1_i" ma:index="9" nillable="true" ma:displayName="Phân loại" ma:format="Dropdown" ma:internalName="Ph_x00e2_n_x0020_lo_x1ea1_i">
      <xsd:simpleType>
        <xsd:union memberTypes="dms:Text">
          <xsd:simpleType>
            <xsd:restriction base="dms:Choice">
              <xsd:enumeration value="1. Logos"/>
              <xsd:enumeration value="2. Letterheads"/>
              <xsd:enumeration value="3. Profile Tinhvan"/>
              <xsd:enumeration value="4. Slide giới thiệu (.ppt)"/>
              <xsd:enumeration value="5. Hồ sơ năng lực (.doc)"/>
              <xsd:enumeration value="6. Tài liệu sản phẩm"/>
              <xsd:enumeration value="7. Bản quyền"/>
              <xsd:enumeration value="8. Giấy phép KD"/>
              <xsd:enumeration value="9. Sổ tay thương hiệu"/>
              <xsd:enumeration value="Đào tạo thương hiệu"/>
              <xsd:enumeration value="Danh sách khách hàng tiêu biểu"/>
              <xsd:enumeration value="Khác"/>
            </xsd:restriction>
          </xsd:simpleType>
        </xsd:union>
      </xsd:simpleType>
    </xsd:element>
    <xsd:element name="Ghi_x0020_ch_x00fa_" ma:index="10" nillable="true" ma:displayName="Ghi chú" ma:internalName="Ghi_x0020_ch_x00fa_">
      <xsd:simpleType>
        <xsd:restriction base="dms:Note"/>
      </xsd:simpleType>
    </xsd:element>
    <xsd:element name="Ng_x00e0_y_x0020_hi_x1ec7_u_x0020_l_x1ef1_c" ma:index="11" nillable="true" ma:displayName="Ngày hiệu lực" ma:format="DateOnly" ma:internalName="Ng_x00e0_y_x0020_hi_x1ec7_u_x0020_l_x1ef1_c">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Mã tài liệu"/>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803C66CD-65F4-43C7-BE51-B407EF09AA06}">
  <ds:schemaRefs>
    <ds:schemaRef ds:uri="http://schemas.microsoft.com/sharepoint/v3/contenttype/forms"/>
  </ds:schemaRefs>
</ds:datastoreItem>
</file>

<file path=customXml/itemProps2.xml><?xml version="1.0" encoding="utf-8"?>
<ds:datastoreItem xmlns:ds="http://schemas.openxmlformats.org/officeDocument/2006/customXml" ds:itemID="{0EBC8C87-9079-4EF9-9473-569B4FCB61C8}">
  <ds:schemaRefs>
    <ds:schemaRef ds:uri="http://schemas.microsoft.com/office/2006/metadata/longProperties"/>
  </ds:schemaRefs>
</ds:datastoreItem>
</file>

<file path=customXml/itemProps3.xml><?xml version="1.0" encoding="utf-8"?>
<ds:datastoreItem xmlns:ds="http://schemas.openxmlformats.org/officeDocument/2006/customXml" ds:itemID="{E52AAA83-A395-4CBC-848D-38F6D42C89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0e331f-7fe6-4b32-9dae-6dce8377ed3f"/>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24528</TotalTime>
  <Words>1460</Words>
  <Application>Microsoft Office PowerPoint</Application>
  <PresentationFormat>On-screen Show (16:9)</PresentationFormat>
  <Paragraphs>200</Paragraphs>
  <Slides>12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Wingdings</vt:lpstr>
      <vt:lpstr>Office Theme</vt:lpstr>
      <vt:lpstr>PowerPoint Presentation</vt:lpstr>
      <vt:lpstr>Tinhvan Software (TSO)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Kế hoạch - Ban Truyền thông - 2014</dc:title>
  <dc:creator>Hoang Nguyen Duc</dc:creator>
  <cp:lastModifiedBy>Bui Tung</cp:lastModifiedBy>
  <cp:revision>1305</cp:revision>
  <cp:lastPrinted>2020-12-30T03:09:28Z</cp:lastPrinted>
  <dcterms:created xsi:type="dcterms:W3CDTF">2014-03-20T02:13:10Z</dcterms:created>
  <dcterms:modified xsi:type="dcterms:W3CDTF">2022-05-26T05:19:33Z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ã tài liệu">
    <vt:lpwstr/>
  </property>
  <property fmtid="{D5CDD505-2E9C-101B-9397-08002B2CF9AE}" pid="3" name="Phân loại">
    <vt:lpwstr>3. Profile Tinhvan</vt:lpwstr>
  </property>
  <property fmtid="{D5CDD505-2E9C-101B-9397-08002B2CF9AE}" pid="4" name="Ghi chú">
    <vt:lpwstr/>
  </property>
  <property fmtid="{D5CDD505-2E9C-101B-9397-08002B2CF9AE}" pid="5" name="ContentType">
    <vt:lpwstr>Document</vt:lpwstr>
  </property>
  <property fmtid="{D5CDD505-2E9C-101B-9397-08002B2CF9AE}" pid="6" name="Ngày hiệu lực">
    <vt:lpwstr/>
  </property>
</Properties>
</file>